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T Sans Narrow"/>
      <p:regular r:id="rId25"/>
      <p:bold r:id="rId26"/>
    </p:embeddedFont>
    <p:embeddedFont>
      <p:font typeface="Source Code Pro"/>
      <p:regular r:id="rId27"/>
      <p:bold r:id="rId28"/>
      <p:italic r:id="rId29"/>
      <p:boldItalic r:id="rId30"/>
    </p:embeddedFont>
    <p:embeddedFont>
      <p:font typeface="Londrina Solid Black"/>
      <p:bold r:id="rId31"/>
    </p:embeddedFont>
    <p:embeddedFont>
      <p:font typeface="Roboto Mon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Narrow-bold.fntdata"/><Relationship Id="rId25" Type="http://schemas.openxmlformats.org/officeDocument/2006/relationships/font" Target="fonts/PTSansNarrow-regular.fntdata"/><Relationship Id="rId28" Type="http://schemas.openxmlformats.org/officeDocument/2006/relationships/font" Target="fonts/SourceCodePro-bold.fntdata"/><Relationship Id="rId27" Type="http://schemas.openxmlformats.org/officeDocument/2006/relationships/font" Target="fonts/SourceCodePr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CodePr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ndrinaSolidBlack-bold.fntdata"/><Relationship Id="rId30" Type="http://schemas.openxmlformats.org/officeDocument/2006/relationships/font" Target="fonts/SourceCodePro-boldItalic.fntdata"/><Relationship Id="rId11" Type="http://schemas.openxmlformats.org/officeDocument/2006/relationships/slide" Target="slides/slide6.xml"/><Relationship Id="rId33" Type="http://schemas.openxmlformats.org/officeDocument/2006/relationships/font" Target="fonts/RobotoMono-bold.fntdata"/><Relationship Id="rId10" Type="http://schemas.openxmlformats.org/officeDocument/2006/relationships/slide" Target="slides/slide5.xml"/><Relationship Id="rId32" Type="http://schemas.openxmlformats.org/officeDocument/2006/relationships/font" Target="fonts/RobotoMono-regular.fntdata"/><Relationship Id="rId13" Type="http://schemas.openxmlformats.org/officeDocument/2006/relationships/slide" Target="slides/slide8.xml"/><Relationship Id="rId35" Type="http://schemas.openxmlformats.org/officeDocument/2006/relationships/font" Target="fonts/RobotoMono-boldItalic.fntdata"/><Relationship Id="rId12" Type="http://schemas.openxmlformats.org/officeDocument/2006/relationships/slide" Target="slides/slide7.xml"/><Relationship Id="rId34" Type="http://schemas.openxmlformats.org/officeDocument/2006/relationships/font" Target="fonts/RobotoMon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7bca40931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7bca40931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81f537962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81f537962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71450" rtl="0" algn="l">
              <a:spcBef>
                <a:spcPts val="0"/>
              </a:spcBef>
              <a:spcAft>
                <a:spcPts val="0"/>
              </a:spcAft>
              <a:buNone/>
            </a:pPr>
            <a:r>
              <a:t/>
            </a:r>
            <a:endParaRPr>
              <a:solidFill>
                <a:schemeClr val="dk1"/>
              </a:solidFill>
              <a:latin typeface="PT Sans Narrow"/>
              <a:ea typeface="PT Sans Narrow"/>
              <a:cs typeface="PT Sans Narrow"/>
              <a:sym typeface="PT Sans Narrow"/>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881f537962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81f537962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5100" lvl="0" marL="171450" rtl="0" algn="l">
              <a:spcBef>
                <a:spcPts val="0"/>
              </a:spcBef>
              <a:spcAft>
                <a:spcPts val="0"/>
              </a:spcAft>
              <a:buClr>
                <a:schemeClr val="dk1"/>
              </a:buClr>
              <a:buSzPts val="1100"/>
              <a:buFont typeface="PT Sans Narrow"/>
              <a:buChar char="+"/>
            </a:pPr>
            <a:r>
              <a:t/>
            </a:r>
            <a:endParaRPr>
              <a:solidFill>
                <a:schemeClr val="dk1"/>
              </a:solidFill>
              <a:latin typeface="PT Sans Narrow"/>
              <a:ea typeface="PT Sans Narrow"/>
              <a:cs typeface="PT Sans Narrow"/>
              <a:sym typeface="PT Sans Narrow"/>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881f537962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881f537962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5100" lvl="0" marL="171450" rtl="0" algn="l">
              <a:spcBef>
                <a:spcPts val="0"/>
              </a:spcBef>
              <a:spcAft>
                <a:spcPts val="0"/>
              </a:spcAft>
              <a:buClr>
                <a:schemeClr val="dk1"/>
              </a:buClr>
              <a:buSzPts val="1100"/>
              <a:buFont typeface="PT Sans Narrow"/>
              <a:buChar char="+"/>
            </a:pPr>
            <a:r>
              <a:t/>
            </a:r>
            <a:endParaRPr sz="1100">
              <a:solidFill>
                <a:schemeClr val="dk1"/>
              </a:solidFill>
              <a:latin typeface="PT Sans Narrow"/>
              <a:ea typeface="PT Sans Narrow"/>
              <a:cs typeface="PT Sans Narrow"/>
              <a:sym typeface="PT Sans Narrow"/>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81f537962_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881f537962_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T Sans Narrow"/>
              <a:ea typeface="PT Sans Narrow"/>
              <a:cs typeface="PT Sans Narrow"/>
              <a:sym typeface="PT Sans Narrow"/>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881f537962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881f537962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71450" rtl="0" algn="l">
              <a:spcBef>
                <a:spcPts val="0"/>
              </a:spcBef>
              <a:spcAft>
                <a:spcPts val="0"/>
              </a:spcAft>
              <a:buNone/>
            </a:pPr>
            <a:r>
              <a:t/>
            </a:r>
            <a:endParaRPr>
              <a:solidFill>
                <a:schemeClr val="dk1"/>
              </a:solidFill>
              <a:latin typeface="PT Sans Narrow"/>
              <a:ea typeface="PT Sans Narrow"/>
              <a:cs typeface="PT Sans Narrow"/>
              <a:sym typeface="PT Sans Narrow"/>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a0a3ca7a9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a0a3ca7a9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T Sans Narrow"/>
              <a:ea typeface="PT Sans Narrow"/>
              <a:cs typeface="PT Sans Narrow"/>
              <a:sym typeface="PT Sans Narrow"/>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881f5379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881f537962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PT Sans Narrow"/>
              <a:ea typeface="PT Sans Narrow"/>
              <a:cs typeface="PT Sans Narrow"/>
              <a:sym typeface="PT Sans Narrow"/>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a4b705d5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a4b705d5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T Sans Narrow"/>
              <a:ea typeface="PT Sans Narrow"/>
              <a:cs typeface="PT Sans Narrow"/>
              <a:sym typeface="PT Sans Narrow"/>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896139a20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896139a20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T Sans Narrow"/>
              <a:ea typeface="PT Sans Narrow"/>
              <a:cs typeface="PT Sans Narrow"/>
              <a:sym typeface="PT Sans Narrow"/>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896139a20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896139a20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T Sans Narrow"/>
              <a:ea typeface="PT Sans Narrow"/>
              <a:cs typeface="PT Sans Narrow"/>
              <a:sym typeface="PT Sans Narrow"/>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0a3ca7a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0a3ca7a94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PT Sans Narrow"/>
              <a:ea typeface="PT Sans Narrow"/>
              <a:cs typeface="PT Sans Narrow"/>
              <a:sym typeface="PT Sans Narrow"/>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87bca40931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7bca40931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T Sans Narrow"/>
              <a:ea typeface="PT Sans Narrow"/>
              <a:cs typeface="PT Sans Narrow"/>
              <a:sym typeface="PT Sans Narrow"/>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81f53796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81f53796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71450" rtl="0" algn="l">
              <a:spcBef>
                <a:spcPts val="0"/>
              </a:spcBef>
              <a:spcAft>
                <a:spcPts val="0"/>
              </a:spcAft>
              <a:buNone/>
            </a:pPr>
            <a:r>
              <a:t/>
            </a:r>
            <a:endParaRPr>
              <a:solidFill>
                <a:schemeClr val="dk1"/>
              </a:solidFill>
              <a:latin typeface="PT Sans Narrow"/>
              <a:ea typeface="PT Sans Narrow"/>
              <a:cs typeface="PT Sans Narrow"/>
              <a:sym typeface="PT Sans Narrow"/>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81f537962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81f537962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T Sans Narrow"/>
              <a:ea typeface="PT Sans Narrow"/>
              <a:cs typeface="PT Sans Narrow"/>
              <a:sym typeface="PT Sans Narrow"/>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81f537962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81f537962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5100" lvl="0" marL="171450" rtl="0" algn="l">
              <a:spcBef>
                <a:spcPts val="0"/>
              </a:spcBef>
              <a:spcAft>
                <a:spcPts val="0"/>
              </a:spcAft>
              <a:buClr>
                <a:schemeClr val="dk1"/>
              </a:buClr>
              <a:buSzPts val="1100"/>
              <a:buFont typeface="PT Sans Narrow"/>
              <a:buChar char="+"/>
            </a:pPr>
            <a:r>
              <a:t/>
            </a:r>
            <a:endParaRPr>
              <a:solidFill>
                <a:schemeClr val="dk1"/>
              </a:solidFill>
              <a:latin typeface="PT Sans Narrow"/>
              <a:ea typeface="PT Sans Narrow"/>
              <a:cs typeface="PT Sans Narrow"/>
              <a:sym typeface="PT Sans Narrow"/>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881f537962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81f537962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T Sans Narrow"/>
              <a:ea typeface="PT Sans Narrow"/>
              <a:cs typeface="PT Sans Narrow"/>
              <a:sym typeface="PT Sans Narrow"/>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881f537962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81f537962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71450" lvl="0" marL="171450" rtl="0" algn="l">
              <a:spcBef>
                <a:spcPts val="0"/>
              </a:spcBef>
              <a:spcAft>
                <a:spcPts val="0"/>
              </a:spcAft>
              <a:buClr>
                <a:schemeClr val="dk1"/>
              </a:buClr>
              <a:buSzPts val="1200"/>
              <a:buFont typeface="PT Sans Narrow"/>
              <a:buChar char="+"/>
            </a:pPr>
            <a:r>
              <a:t/>
            </a:r>
            <a:endParaRPr>
              <a:solidFill>
                <a:schemeClr val="dk1"/>
              </a:solidFill>
              <a:latin typeface="PT Sans Narrow"/>
              <a:ea typeface="PT Sans Narrow"/>
              <a:cs typeface="PT Sans Narrow"/>
              <a:sym typeface="PT Sans Narrow"/>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81f537962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81f537962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T Sans Narrow"/>
              <a:ea typeface="PT Sans Narrow"/>
              <a:cs typeface="PT Sans Narrow"/>
              <a:sym typeface="PT Sans Narrow"/>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hyperlink" Target="https://www.flaticon.com/authors/wanicon" TargetMode="External"/><Relationship Id="rId4" Type="http://schemas.openxmlformats.org/officeDocument/2006/relationships/image" Target="../media/image4.png"/><Relationship Id="rId5" Type="http://schemas.openxmlformats.org/officeDocument/2006/relationships/hyperlink" Target="http://dresscode.org.uk/" TargetMode="External"/><Relationship Id="rId6" Type="http://schemas.openxmlformats.org/officeDocument/2006/relationships/image" Target="../media/image2.png"/><Relationship Id="rId7" Type="http://schemas.openxmlformats.org/officeDocument/2006/relationships/hyperlink" Target="http://repl.it/" TargetMode="External"/><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0.png"/><Relationship Id="rId13" Type="http://schemas.openxmlformats.org/officeDocument/2006/relationships/image" Target="../media/image19.png"/><Relationship Id="rId12" Type="http://schemas.openxmlformats.org/officeDocument/2006/relationships/image" Target="../media/image18.png"/><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hyperlink" Target="https://commons.wikimedia.org/wiki/Main_Page" TargetMode="External"/><Relationship Id="rId9" Type="http://schemas.openxmlformats.org/officeDocument/2006/relationships/image" Target="../media/image13.png"/><Relationship Id="rId15" Type="http://schemas.openxmlformats.org/officeDocument/2006/relationships/image" Target="../media/image1.png"/><Relationship Id="rId14" Type="http://schemas.openxmlformats.org/officeDocument/2006/relationships/hyperlink" Target="http://repl.it/" TargetMode="External"/><Relationship Id="rId17" Type="http://schemas.openxmlformats.org/officeDocument/2006/relationships/image" Target="../media/image2.png"/><Relationship Id="rId16" Type="http://schemas.openxmlformats.org/officeDocument/2006/relationships/hyperlink" Target="http://dresscode.org.uk/" TargetMode="External"/><Relationship Id="rId5" Type="http://schemas.openxmlformats.org/officeDocument/2006/relationships/hyperlink" Target="https://www.flaticon.com/authors/freepik" TargetMode="External"/><Relationship Id="rId6" Type="http://schemas.openxmlformats.org/officeDocument/2006/relationships/hyperlink" Target="https://www.flaticon.com/authors/smashicons" TargetMode="External"/><Relationship Id="rId7" Type="http://schemas.openxmlformats.org/officeDocument/2006/relationships/image" Target="../media/image9.png"/><Relationship Id="rId8" Type="http://schemas.openxmlformats.org/officeDocument/2006/relationships/image" Target="../media/image14.png"/></Relationships>
</file>

<file path=ppt/slides/_rels/slide11.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0.png"/><Relationship Id="rId13" Type="http://schemas.openxmlformats.org/officeDocument/2006/relationships/image" Target="../media/image19.png"/><Relationship Id="rId12" Type="http://schemas.openxmlformats.org/officeDocument/2006/relationships/image" Target="../media/image18.png"/><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hyperlink" Target="https://commons.wikimedia.org/wiki/Main_Page" TargetMode="External"/><Relationship Id="rId9" Type="http://schemas.openxmlformats.org/officeDocument/2006/relationships/image" Target="../media/image13.png"/><Relationship Id="rId15" Type="http://schemas.openxmlformats.org/officeDocument/2006/relationships/image" Target="../media/image1.png"/><Relationship Id="rId14" Type="http://schemas.openxmlformats.org/officeDocument/2006/relationships/hyperlink" Target="http://repl.it/" TargetMode="External"/><Relationship Id="rId17" Type="http://schemas.openxmlformats.org/officeDocument/2006/relationships/image" Target="../media/image2.png"/><Relationship Id="rId16" Type="http://schemas.openxmlformats.org/officeDocument/2006/relationships/hyperlink" Target="http://dresscode.org.uk/" TargetMode="External"/><Relationship Id="rId5" Type="http://schemas.openxmlformats.org/officeDocument/2006/relationships/hyperlink" Target="https://www.flaticon.com/authors/freepik" TargetMode="External"/><Relationship Id="rId6" Type="http://schemas.openxmlformats.org/officeDocument/2006/relationships/hyperlink" Target="https://www.flaticon.com/authors/smashicons" TargetMode="External"/><Relationship Id="rId7" Type="http://schemas.openxmlformats.org/officeDocument/2006/relationships/image" Target="../media/image9.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0.png"/><Relationship Id="rId13" Type="http://schemas.openxmlformats.org/officeDocument/2006/relationships/image" Target="../media/image19.png"/><Relationship Id="rId12" Type="http://schemas.openxmlformats.org/officeDocument/2006/relationships/image" Target="../media/image18.png"/><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hyperlink" Target="https://commons.wikimedia.org/wiki/Main_Page" TargetMode="External"/><Relationship Id="rId9" Type="http://schemas.openxmlformats.org/officeDocument/2006/relationships/image" Target="../media/image13.png"/><Relationship Id="rId15" Type="http://schemas.openxmlformats.org/officeDocument/2006/relationships/image" Target="../media/image1.png"/><Relationship Id="rId14" Type="http://schemas.openxmlformats.org/officeDocument/2006/relationships/hyperlink" Target="http://repl.it/" TargetMode="External"/><Relationship Id="rId17" Type="http://schemas.openxmlformats.org/officeDocument/2006/relationships/image" Target="../media/image2.png"/><Relationship Id="rId16" Type="http://schemas.openxmlformats.org/officeDocument/2006/relationships/hyperlink" Target="http://dresscode.org.uk/" TargetMode="External"/><Relationship Id="rId5" Type="http://schemas.openxmlformats.org/officeDocument/2006/relationships/hyperlink" Target="https://www.flaticon.com/authors/freepik" TargetMode="External"/><Relationship Id="rId6" Type="http://schemas.openxmlformats.org/officeDocument/2006/relationships/hyperlink" Target="https://www.flaticon.com/authors/smashicons" TargetMode="External"/><Relationship Id="rId7" Type="http://schemas.openxmlformats.org/officeDocument/2006/relationships/image" Target="../media/image9.png"/><Relationship Id="rId8" Type="http://schemas.openxmlformats.org/officeDocument/2006/relationships/image" Target="../media/image14.png"/></Relationships>
</file>

<file path=ppt/slides/_rels/slide13.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0.png"/><Relationship Id="rId13" Type="http://schemas.openxmlformats.org/officeDocument/2006/relationships/image" Target="../media/image19.png"/><Relationship Id="rId12" Type="http://schemas.openxmlformats.org/officeDocument/2006/relationships/image" Target="../media/image18.png"/><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hyperlink" Target="https://commons.wikimedia.org/wiki/Main_Page" TargetMode="External"/><Relationship Id="rId9" Type="http://schemas.openxmlformats.org/officeDocument/2006/relationships/image" Target="../media/image13.png"/><Relationship Id="rId15" Type="http://schemas.openxmlformats.org/officeDocument/2006/relationships/image" Target="../media/image1.png"/><Relationship Id="rId14" Type="http://schemas.openxmlformats.org/officeDocument/2006/relationships/hyperlink" Target="http://repl.it/" TargetMode="External"/><Relationship Id="rId17" Type="http://schemas.openxmlformats.org/officeDocument/2006/relationships/image" Target="../media/image2.png"/><Relationship Id="rId16" Type="http://schemas.openxmlformats.org/officeDocument/2006/relationships/hyperlink" Target="http://dresscode.org.uk/" TargetMode="External"/><Relationship Id="rId5" Type="http://schemas.openxmlformats.org/officeDocument/2006/relationships/hyperlink" Target="https://www.flaticon.com/authors/freepik" TargetMode="External"/><Relationship Id="rId6" Type="http://schemas.openxmlformats.org/officeDocument/2006/relationships/hyperlink" Target="https://www.flaticon.com/authors/smashicons" TargetMode="External"/><Relationship Id="rId7" Type="http://schemas.openxmlformats.org/officeDocument/2006/relationships/image" Target="../media/image9.png"/><Relationship Id="rId8" Type="http://schemas.openxmlformats.org/officeDocument/2006/relationships/image" Target="../media/image14.png"/></Relationships>
</file>

<file path=ppt/slides/_rels/slide14.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3.png"/><Relationship Id="rId13" Type="http://schemas.openxmlformats.org/officeDocument/2006/relationships/image" Target="../media/image18.png"/><Relationship Id="rId12" Type="http://schemas.openxmlformats.org/officeDocument/2006/relationships/image" Target="../media/image17.png"/><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hyperlink" Target="https://commons.wikimedia.org/wiki/Main_Page" TargetMode="External"/><Relationship Id="rId9" Type="http://schemas.openxmlformats.org/officeDocument/2006/relationships/image" Target="../media/image14.png"/><Relationship Id="rId15" Type="http://schemas.openxmlformats.org/officeDocument/2006/relationships/image" Target="../media/image1.png"/><Relationship Id="rId14" Type="http://schemas.openxmlformats.org/officeDocument/2006/relationships/hyperlink" Target="http://repl.it/" TargetMode="External"/><Relationship Id="rId17" Type="http://schemas.openxmlformats.org/officeDocument/2006/relationships/image" Target="../media/image2.png"/><Relationship Id="rId16" Type="http://schemas.openxmlformats.org/officeDocument/2006/relationships/hyperlink" Target="http://dresscode.org.uk/" TargetMode="External"/><Relationship Id="rId5" Type="http://schemas.openxmlformats.org/officeDocument/2006/relationships/hyperlink" Target="https://www.flaticon.com/authors/freepik" TargetMode="External"/><Relationship Id="rId6" Type="http://schemas.openxmlformats.org/officeDocument/2006/relationships/hyperlink" Target="https://www.flaticon.com/authors/smashicons" TargetMode="External"/><Relationship Id="rId7" Type="http://schemas.openxmlformats.org/officeDocument/2006/relationships/image" Target="../media/image19.png"/><Relationship Id="rId8" Type="http://schemas.openxmlformats.org/officeDocument/2006/relationships/image" Target="../media/image9.png"/></Relationships>
</file>

<file path=ppt/slides/_rels/slide15.xml.rels><?xml version="1.0" encoding="UTF-8" standalone="yes"?><Relationships xmlns="http://schemas.openxmlformats.org/package/2006/relationships"><Relationship Id="rId11" Type="http://schemas.openxmlformats.org/officeDocument/2006/relationships/hyperlink" Target="http://repl.it/" TargetMode="External"/><Relationship Id="rId10" Type="http://schemas.openxmlformats.org/officeDocument/2006/relationships/image" Target="../media/image34.png"/><Relationship Id="rId13" Type="http://schemas.openxmlformats.org/officeDocument/2006/relationships/hyperlink" Target="http://dresscode.org.uk/" TargetMode="External"/><Relationship Id="rId12" Type="http://schemas.openxmlformats.org/officeDocument/2006/relationships/image" Target="../media/image1.png"/><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hyperlink" Target="https://www.flaticon.com/authors/flat-icons" TargetMode="External"/><Relationship Id="rId9" Type="http://schemas.openxmlformats.org/officeDocument/2006/relationships/image" Target="../media/image30.png"/><Relationship Id="rId14" Type="http://schemas.openxmlformats.org/officeDocument/2006/relationships/image" Target="../media/image2.png"/><Relationship Id="rId5" Type="http://schemas.openxmlformats.org/officeDocument/2006/relationships/hyperlink" Target="https://www.flaticon.com/authors/freepik" TargetMode="External"/><Relationship Id="rId6" Type="http://schemas.openxmlformats.org/officeDocument/2006/relationships/hyperlink" Target="http://bit.ly/SQLPlanets" TargetMode="External"/><Relationship Id="rId7" Type="http://schemas.openxmlformats.org/officeDocument/2006/relationships/image" Target="../media/image21.png"/><Relationship Id="rId8"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commons.wikimedia.org/wiki/File:Quizlet_Logo.svg" TargetMode="External"/><Relationship Id="rId4" Type="http://schemas.openxmlformats.org/officeDocument/2006/relationships/image" Target="../media/image33.png"/><Relationship Id="rId5" Type="http://schemas.openxmlformats.org/officeDocument/2006/relationships/hyperlink" Target="http://repl.it/" TargetMode="External"/><Relationship Id="rId6" Type="http://schemas.openxmlformats.org/officeDocument/2006/relationships/image" Target="../media/image1.png"/><Relationship Id="rId7" Type="http://schemas.openxmlformats.org/officeDocument/2006/relationships/hyperlink" Target="http://dresscode.org.uk/" TargetMode="External"/><Relationship Id="rId8" Type="http://schemas.openxmlformats.org/officeDocument/2006/relationships/image" Target="../media/image2.png"/></Relationships>
</file>

<file path=ppt/slides/_rels/slide17.xml.rels><?xml version="1.0" encoding="UTF-8" standalone="yes"?><Relationships xmlns="http://schemas.openxmlformats.org/package/2006/relationships"><Relationship Id="rId11" Type="http://schemas.openxmlformats.org/officeDocument/2006/relationships/hyperlink" Target="https://mystery.knightlab.com/" TargetMode="External"/><Relationship Id="rId10" Type="http://schemas.openxmlformats.org/officeDocument/2006/relationships/hyperlink" Target="https://mystery.knightlab.com/" TargetMode="External"/><Relationship Id="rId13" Type="http://schemas.openxmlformats.org/officeDocument/2006/relationships/hyperlink" Target="https://www.flaticon.com/authors/flat-icons" TargetMode="External"/><Relationship Id="rId12" Type="http://schemas.openxmlformats.org/officeDocument/2006/relationships/hyperlink" Target="https://www.flaticon.com/authors/freepik" TargetMode="External"/><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5.png"/><Relationship Id="rId15" Type="http://schemas.openxmlformats.org/officeDocument/2006/relationships/image" Target="../media/image26.png"/><Relationship Id="rId14" Type="http://schemas.openxmlformats.org/officeDocument/2006/relationships/image" Target="../media/image32.png"/><Relationship Id="rId17" Type="http://schemas.openxmlformats.org/officeDocument/2006/relationships/image" Target="../media/image24.png"/><Relationship Id="rId16" Type="http://schemas.openxmlformats.org/officeDocument/2006/relationships/hyperlink" Target="http://repl.it/" TargetMode="External"/><Relationship Id="rId5" Type="http://schemas.openxmlformats.org/officeDocument/2006/relationships/hyperlink" Target="http://bit.ly/SQLMMRepl" TargetMode="External"/><Relationship Id="rId19" Type="http://schemas.openxmlformats.org/officeDocument/2006/relationships/image" Target="../media/image23.png"/><Relationship Id="rId6" Type="http://schemas.openxmlformats.org/officeDocument/2006/relationships/hyperlink" Target="http://bit.ly/SQLMMRepl" TargetMode="External"/><Relationship Id="rId18" Type="http://schemas.openxmlformats.org/officeDocument/2006/relationships/hyperlink" Target="http://dresscode.org.uk/" TargetMode="External"/><Relationship Id="rId7" Type="http://schemas.openxmlformats.org/officeDocument/2006/relationships/hyperlink" Target="http://bit.ly/SQLMMNotes" TargetMode="External"/><Relationship Id="rId8" Type="http://schemas.openxmlformats.org/officeDocument/2006/relationships/hyperlink" Target="http://bit.ly/SQLCheatSheets" TargetMode="External"/></Relationships>
</file>

<file path=ppt/slides/_rels/slide18.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hyperlink" Target="http://repl.it/" TargetMode="External"/><Relationship Id="rId13" Type="http://schemas.openxmlformats.org/officeDocument/2006/relationships/image" Target="../media/image2.png"/><Relationship Id="rId12" Type="http://schemas.openxmlformats.org/officeDocument/2006/relationships/hyperlink" Target="http://dresscode.org.uk/" TargetMode="External"/><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image" Target="../media/image27.png"/><Relationship Id="rId5" Type="http://schemas.openxmlformats.org/officeDocument/2006/relationships/hyperlink" Target="https://mystery.knightlab.com/" TargetMode="External"/><Relationship Id="rId6" Type="http://schemas.openxmlformats.org/officeDocument/2006/relationships/hyperlink" Target="https://www.sql-island-touch.de" TargetMode="External"/><Relationship Id="rId7" Type="http://schemas.openxmlformats.org/officeDocument/2006/relationships/hyperlink" Target="https://www.flaticon.com/authors/freepik" TargetMode="External"/><Relationship Id="rId8" Type="http://schemas.openxmlformats.org/officeDocument/2006/relationships/image" Target="../media/image31.png"/></Relationships>
</file>

<file path=ppt/slides/_rels/slide19.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hyperlink" Target="http://repl.it/" TargetMode="External"/><Relationship Id="rId13" Type="http://schemas.openxmlformats.org/officeDocument/2006/relationships/image" Target="../media/image2.png"/><Relationship Id="rId12" Type="http://schemas.openxmlformats.org/officeDocument/2006/relationships/hyperlink" Target="http://dresscode.org.uk/" TargetMode="External"/><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15.png"/><Relationship Id="rId9" Type="http://schemas.openxmlformats.org/officeDocument/2006/relationships/image" Target="../media/image27.png"/><Relationship Id="rId5" Type="http://schemas.openxmlformats.org/officeDocument/2006/relationships/hyperlink" Target="https://mystery.knightlab.com/" TargetMode="External"/><Relationship Id="rId6" Type="http://schemas.openxmlformats.org/officeDocument/2006/relationships/hyperlink" Target="https://www.sql-island-touch.de" TargetMode="External"/><Relationship Id="rId7" Type="http://schemas.openxmlformats.org/officeDocument/2006/relationships/hyperlink" Target="https://www.flaticon.com/authors/freepik" TargetMode="External"/><Relationship Id="rId8" Type="http://schemas.openxmlformats.org/officeDocument/2006/relationships/hyperlink" Target="https://www.flaticon.com/authors/nhor-pha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s://commons.wikimedia.org/wiki/File:Kahoot.jpg" TargetMode="External"/><Relationship Id="rId5" Type="http://schemas.openxmlformats.org/officeDocument/2006/relationships/hyperlink" Target="http://repl.it/" TargetMode="External"/><Relationship Id="rId6" Type="http://schemas.openxmlformats.org/officeDocument/2006/relationships/image" Target="../media/image1.png"/><Relationship Id="rId7" Type="http://schemas.openxmlformats.org/officeDocument/2006/relationships/hyperlink" Target="http://dresscode.org.uk/" TargetMode="External"/><Relationship Id="rId8" Type="http://schemas.openxmlformats.org/officeDocument/2006/relationships/image" Target="../media/image2.png"/></Relationships>
</file>

<file path=ppt/slides/_rels/slide3.xml.rels><?xml version="1.0" encoding="UTF-8" standalone="yes"?><Relationships xmlns="http://schemas.openxmlformats.org/package/2006/relationships"><Relationship Id="rId11" Type="http://schemas.openxmlformats.org/officeDocument/2006/relationships/hyperlink" Target="https://commons.wikimedia.org/wiki/Main_Page" TargetMode="External"/><Relationship Id="rId10" Type="http://schemas.openxmlformats.org/officeDocument/2006/relationships/image" Target="../media/image3.png"/><Relationship Id="rId13" Type="http://schemas.openxmlformats.org/officeDocument/2006/relationships/hyperlink" Target="https://www.flaticon.com/authors/smashicons" TargetMode="External"/><Relationship Id="rId12" Type="http://schemas.openxmlformats.org/officeDocument/2006/relationships/hyperlink" Target="https://www.flaticon.com/authors/freepik" TargetMode="External"/><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15.png"/><Relationship Id="rId15" Type="http://schemas.openxmlformats.org/officeDocument/2006/relationships/image" Target="../media/image1.png"/><Relationship Id="rId14" Type="http://schemas.openxmlformats.org/officeDocument/2006/relationships/hyperlink" Target="http://repl.it/" TargetMode="External"/><Relationship Id="rId17" Type="http://schemas.openxmlformats.org/officeDocument/2006/relationships/image" Target="../media/image2.png"/><Relationship Id="rId16" Type="http://schemas.openxmlformats.org/officeDocument/2006/relationships/hyperlink" Target="http://dresscode.org.uk/" TargetMode="External"/><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2.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1" Type="http://schemas.openxmlformats.org/officeDocument/2006/relationships/hyperlink" Target="https://commons.wikimedia.org/wiki/Main_Page" TargetMode="External"/><Relationship Id="rId10" Type="http://schemas.openxmlformats.org/officeDocument/2006/relationships/image" Target="../media/image3.png"/><Relationship Id="rId13" Type="http://schemas.openxmlformats.org/officeDocument/2006/relationships/hyperlink" Target="https://www.flaticon.com/authors/smashicons" TargetMode="External"/><Relationship Id="rId12" Type="http://schemas.openxmlformats.org/officeDocument/2006/relationships/hyperlink" Target="https://www.flaticon.com/authors/freepik" TargetMode="External"/><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18.png"/><Relationship Id="rId15" Type="http://schemas.openxmlformats.org/officeDocument/2006/relationships/image" Target="../media/image1.png"/><Relationship Id="rId14" Type="http://schemas.openxmlformats.org/officeDocument/2006/relationships/hyperlink" Target="http://repl.it/" TargetMode="External"/><Relationship Id="rId17" Type="http://schemas.openxmlformats.org/officeDocument/2006/relationships/image" Target="../media/image2.png"/><Relationship Id="rId16" Type="http://schemas.openxmlformats.org/officeDocument/2006/relationships/hyperlink" Target="http://dresscode.org.uk/" TargetMode="External"/><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1" Type="http://schemas.openxmlformats.org/officeDocument/2006/relationships/hyperlink" Target="https://commons.wikimedia.org/wiki/Main_Page" TargetMode="External"/><Relationship Id="rId10" Type="http://schemas.openxmlformats.org/officeDocument/2006/relationships/image" Target="../media/image3.png"/><Relationship Id="rId13" Type="http://schemas.openxmlformats.org/officeDocument/2006/relationships/hyperlink" Target="https://www.flaticon.com/authors/smashicons" TargetMode="External"/><Relationship Id="rId12" Type="http://schemas.openxmlformats.org/officeDocument/2006/relationships/hyperlink" Target="https://www.flaticon.com/authors/freepik" TargetMode="External"/><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18.png"/><Relationship Id="rId15" Type="http://schemas.openxmlformats.org/officeDocument/2006/relationships/image" Target="../media/image1.png"/><Relationship Id="rId14" Type="http://schemas.openxmlformats.org/officeDocument/2006/relationships/hyperlink" Target="http://repl.it/" TargetMode="External"/><Relationship Id="rId17" Type="http://schemas.openxmlformats.org/officeDocument/2006/relationships/image" Target="../media/image2.png"/><Relationship Id="rId16" Type="http://schemas.openxmlformats.org/officeDocument/2006/relationships/hyperlink" Target="http://dresscode.org.uk/" TargetMode="External"/><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15.png"/></Relationships>
</file>

<file path=ppt/slides/_rels/slide6.xml.rels><?xml version="1.0" encoding="UTF-8" standalone="yes"?><Relationships xmlns="http://schemas.openxmlformats.org/package/2006/relationships"><Relationship Id="rId11" Type="http://schemas.openxmlformats.org/officeDocument/2006/relationships/hyperlink" Target="https://commons.wikimedia.org/wiki/Main_Page" TargetMode="External"/><Relationship Id="rId10" Type="http://schemas.openxmlformats.org/officeDocument/2006/relationships/image" Target="../media/image3.png"/><Relationship Id="rId13" Type="http://schemas.openxmlformats.org/officeDocument/2006/relationships/hyperlink" Target="https://www.flaticon.com/authors/smashicons" TargetMode="External"/><Relationship Id="rId12" Type="http://schemas.openxmlformats.org/officeDocument/2006/relationships/hyperlink" Target="https://www.flaticon.com/authors/freepik" TargetMode="External"/><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18.png"/><Relationship Id="rId15" Type="http://schemas.openxmlformats.org/officeDocument/2006/relationships/image" Target="../media/image1.png"/><Relationship Id="rId14" Type="http://schemas.openxmlformats.org/officeDocument/2006/relationships/hyperlink" Target="http://repl.it/" TargetMode="External"/><Relationship Id="rId17" Type="http://schemas.openxmlformats.org/officeDocument/2006/relationships/image" Target="../media/image2.png"/><Relationship Id="rId16" Type="http://schemas.openxmlformats.org/officeDocument/2006/relationships/hyperlink" Target="http://dresscode.org.uk/" TargetMode="External"/><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15.png"/></Relationships>
</file>

<file path=ppt/slides/_rels/slide7.xml.rels><?xml version="1.0" encoding="UTF-8" standalone="yes"?><Relationships xmlns="http://schemas.openxmlformats.org/package/2006/relationships"><Relationship Id="rId11" Type="http://schemas.openxmlformats.org/officeDocument/2006/relationships/hyperlink" Target="https://commons.wikimedia.org/wiki/Main_Page" TargetMode="External"/><Relationship Id="rId10" Type="http://schemas.openxmlformats.org/officeDocument/2006/relationships/image" Target="../media/image3.png"/><Relationship Id="rId13" Type="http://schemas.openxmlformats.org/officeDocument/2006/relationships/hyperlink" Target="https://www.flaticon.com/authors/smashicons" TargetMode="External"/><Relationship Id="rId12" Type="http://schemas.openxmlformats.org/officeDocument/2006/relationships/hyperlink" Target="https://www.flaticon.com/authors/freepik" TargetMode="External"/><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18.png"/><Relationship Id="rId15" Type="http://schemas.openxmlformats.org/officeDocument/2006/relationships/image" Target="../media/image1.png"/><Relationship Id="rId14" Type="http://schemas.openxmlformats.org/officeDocument/2006/relationships/hyperlink" Target="http://repl.it/" TargetMode="External"/><Relationship Id="rId17" Type="http://schemas.openxmlformats.org/officeDocument/2006/relationships/image" Target="../media/image2.png"/><Relationship Id="rId16" Type="http://schemas.openxmlformats.org/officeDocument/2006/relationships/hyperlink" Target="http://dresscode.org.uk/" TargetMode="External"/><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3.png"/><Relationship Id="rId13" Type="http://schemas.openxmlformats.org/officeDocument/2006/relationships/image" Target="../media/image18.png"/><Relationship Id="rId12" Type="http://schemas.openxmlformats.org/officeDocument/2006/relationships/image" Target="../media/image17.png"/><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png"/><Relationship Id="rId15" Type="http://schemas.openxmlformats.org/officeDocument/2006/relationships/image" Target="../media/image1.png"/><Relationship Id="rId14" Type="http://schemas.openxmlformats.org/officeDocument/2006/relationships/hyperlink" Target="http://repl.it/" TargetMode="External"/><Relationship Id="rId17" Type="http://schemas.openxmlformats.org/officeDocument/2006/relationships/image" Target="../media/image2.png"/><Relationship Id="rId16" Type="http://schemas.openxmlformats.org/officeDocument/2006/relationships/hyperlink" Target="http://dresscode.org.uk/" TargetMode="External"/><Relationship Id="rId5" Type="http://schemas.openxmlformats.org/officeDocument/2006/relationships/hyperlink" Target="https://commons.wikimedia.org/wiki/Main_Page" TargetMode="External"/><Relationship Id="rId6" Type="http://schemas.openxmlformats.org/officeDocument/2006/relationships/hyperlink" Target="https://www.flaticon.com/authors/freepik" TargetMode="External"/><Relationship Id="rId7" Type="http://schemas.openxmlformats.org/officeDocument/2006/relationships/hyperlink" Target="https://www.flaticon.com/authors/smashicons" TargetMode="External"/><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0.png"/><Relationship Id="rId13" Type="http://schemas.openxmlformats.org/officeDocument/2006/relationships/image" Target="../media/image19.png"/><Relationship Id="rId12" Type="http://schemas.openxmlformats.org/officeDocument/2006/relationships/image" Target="../media/image18.png"/><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hyperlink" Target="https://commons.wikimedia.org/wiki/Main_Page" TargetMode="External"/><Relationship Id="rId9" Type="http://schemas.openxmlformats.org/officeDocument/2006/relationships/image" Target="../media/image13.png"/><Relationship Id="rId15" Type="http://schemas.openxmlformats.org/officeDocument/2006/relationships/image" Target="../media/image1.png"/><Relationship Id="rId14" Type="http://schemas.openxmlformats.org/officeDocument/2006/relationships/hyperlink" Target="http://repl.it/" TargetMode="External"/><Relationship Id="rId17" Type="http://schemas.openxmlformats.org/officeDocument/2006/relationships/image" Target="../media/image2.png"/><Relationship Id="rId16" Type="http://schemas.openxmlformats.org/officeDocument/2006/relationships/hyperlink" Target="http://dresscode.org.uk/" TargetMode="External"/><Relationship Id="rId5" Type="http://schemas.openxmlformats.org/officeDocument/2006/relationships/hyperlink" Target="https://www.flaticon.com/authors/freepik" TargetMode="External"/><Relationship Id="rId6" Type="http://schemas.openxmlformats.org/officeDocument/2006/relationships/hyperlink" Target="https://www.flaticon.com/authors/smashicons" TargetMode="External"/><Relationship Id="rId7" Type="http://schemas.openxmlformats.org/officeDocument/2006/relationships/image" Target="../media/image9.png"/><Relationship Id="rId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2991675" y="3094525"/>
            <a:ext cx="65388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91CC04"/>
                </a:highlight>
                <a:latin typeface="Roboto Mono"/>
                <a:ea typeface="Roboto Mono"/>
                <a:cs typeface="Roboto Mono"/>
                <a:sym typeface="Roboto Mono"/>
              </a:rPr>
              <a:t>SQL is used to communicate with a database.</a:t>
            </a:r>
            <a:endParaRPr b="1">
              <a:highlight>
                <a:srgbClr val="91CC04"/>
              </a:highlight>
              <a:latin typeface="Roboto Mono"/>
              <a:ea typeface="Roboto Mono"/>
              <a:cs typeface="Roboto Mono"/>
              <a:sym typeface="Roboto Mono"/>
            </a:endParaRPr>
          </a:p>
        </p:txBody>
      </p:sp>
      <p:sp>
        <p:nvSpPr>
          <p:cNvPr id="55" name="Google Shape;55;p13"/>
          <p:cNvSpPr txBox="1"/>
          <p:nvPr/>
        </p:nvSpPr>
        <p:spPr>
          <a:xfrm>
            <a:off x="2958250" y="853650"/>
            <a:ext cx="7117200" cy="11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F5C84C"/>
                </a:solidFill>
                <a:latin typeface="Londrina Solid Black"/>
                <a:ea typeface="Londrina Solid Black"/>
                <a:cs typeface="Londrina Solid Black"/>
                <a:sym typeface="Londrina Solid Black"/>
              </a:rPr>
              <a:t>Structured Query </a:t>
            </a:r>
            <a:br>
              <a:rPr lang="en" sz="7200">
                <a:solidFill>
                  <a:srgbClr val="F5C84C"/>
                </a:solidFill>
                <a:latin typeface="Londrina Solid Black"/>
                <a:ea typeface="Londrina Solid Black"/>
                <a:cs typeface="Londrina Solid Black"/>
                <a:sym typeface="Londrina Solid Black"/>
              </a:rPr>
            </a:br>
            <a:r>
              <a:rPr lang="en" sz="7200">
                <a:solidFill>
                  <a:srgbClr val="F5C84C"/>
                </a:solidFill>
                <a:latin typeface="Londrina Solid Black"/>
                <a:ea typeface="Londrina Solid Black"/>
                <a:cs typeface="Londrina Solid Black"/>
                <a:sym typeface="Londrina Solid Black"/>
              </a:rPr>
              <a:t>Language</a:t>
            </a:r>
            <a:endParaRPr sz="7200">
              <a:solidFill>
                <a:srgbClr val="F5C84C"/>
              </a:solidFill>
              <a:latin typeface="Londrina Solid Black"/>
              <a:ea typeface="Londrina Solid Black"/>
              <a:cs typeface="Londrina Solid Black"/>
              <a:sym typeface="Londrina Solid Black"/>
            </a:endParaRPr>
          </a:p>
        </p:txBody>
      </p:sp>
      <p:sp>
        <p:nvSpPr>
          <p:cNvPr id="56" name="Google Shape;56;p13"/>
          <p:cNvSpPr txBox="1"/>
          <p:nvPr/>
        </p:nvSpPr>
        <p:spPr>
          <a:xfrm>
            <a:off x="3056850" y="855450"/>
            <a:ext cx="7117200" cy="11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latin typeface="Londrina Solid Black"/>
                <a:ea typeface="Londrina Solid Black"/>
                <a:cs typeface="Londrina Solid Black"/>
                <a:sym typeface="Londrina Solid Black"/>
              </a:rPr>
              <a:t>Structured Query </a:t>
            </a:r>
            <a:br>
              <a:rPr lang="en" sz="7200">
                <a:latin typeface="Londrina Solid Black"/>
                <a:ea typeface="Londrina Solid Black"/>
                <a:cs typeface="Londrina Solid Black"/>
                <a:sym typeface="Londrina Solid Black"/>
              </a:rPr>
            </a:br>
            <a:r>
              <a:rPr lang="en" sz="7200">
                <a:latin typeface="Londrina Solid Black"/>
                <a:ea typeface="Londrina Solid Black"/>
                <a:cs typeface="Londrina Solid Black"/>
                <a:sym typeface="Londrina Solid Black"/>
              </a:rPr>
              <a:t>Language</a:t>
            </a:r>
            <a:endParaRPr sz="7200">
              <a:latin typeface="Londrina Solid Black"/>
              <a:ea typeface="Londrina Solid Black"/>
              <a:cs typeface="Londrina Solid Black"/>
              <a:sym typeface="Londrina Solid Black"/>
            </a:endParaRPr>
          </a:p>
        </p:txBody>
      </p:sp>
      <p:sp>
        <p:nvSpPr>
          <p:cNvPr id="57" name="Google Shape;57;p13"/>
          <p:cNvSpPr txBox="1"/>
          <p:nvPr/>
        </p:nvSpPr>
        <p:spPr>
          <a:xfrm>
            <a:off x="4312200" y="4943700"/>
            <a:ext cx="4831800" cy="26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500">
                <a:latin typeface="Roboto Mono"/>
                <a:ea typeface="Roboto Mono"/>
                <a:cs typeface="Roboto Mono"/>
                <a:sym typeface="Roboto Mono"/>
              </a:rPr>
              <a:t>Icons made by </a:t>
            </a:r>
            <a:r>
              <a:rPr i="1" lang="en" sz="500" u="sng">
                <a:solidFill>
                  <a:schemeClr val="hlink"/>
                </a:solidFill>
                <a:latin typeface="Roboto Mono"/>
                <a:ea typeface="Roboto Mono"/>
                <a:cs typeface="Roboto Mono"/>
                <a:sym typeface="Roboto Mono"/>
                <a:hlinkClick r:id="rId3"/>
              </a:rPr>
              <a:t>wanicon</a:t>
            </a:r>
            <a:r>
              <a:rPr i="1" lang="en" sz="500">
                <a:latin typeface="Roboto Mono"/>
                <a:ea typeface="Roboto Mono"/>
                <a:cs typeface="Roboto Mono"/>
                <a:sym typeface="Roboto Mono"/>
              </a:rPr>
              <a:t> from www.flaticon.com</a:t>
            </a:r>
            <a:endParaRPr i="1" sz="500">
              <a:latin typeface="Roboto Mono"/>
              <a:ea typeface="Roboto Mono"/>
              <a:cs typeface="Roboto Mono"/>
              <a:sym typeface="Roboto Mono"/>
            </a:endParaRPr>
          </a:p>
        </p:txBody>
      </p:sp>
      <p:sp>
        <p:nvSpPr>
          <p:cNvPr id="58" name="Google Shape;58;p13"/>
          <p:cNvSpPr/>
          <p:nvPr/>
        </p:nvSpPr>
        <p:spPr>
          <a:xfrm rot="5400000">
            <a:off x="8393050" y="366150"/>
            <a:ext cx="1108500" cy="3762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9E9E9E"/>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rgbClr val="FFFFFF"/>
                </a:solidFill>
                <a:latin typeface="Calibri"/>
                <a:ea typeface="Calibri"/>
                <a:cs typeface="Calibri"/>
                <a:sym typeface="Calibri"/>
              </a:rPr>
              <a:t>SILVER</a:t>
            </a:r>
            <a:endParaRPr b="1" i="0" sz="1800" u="none" cap="none" strike="noStrike">
              <a:solidFill>
                <a:srgbClr val="FFFFFF"/>
              </a:solidFill>
              <a:latin typeface="Calibri"/>
              <a:ea typeface="Calibri"/>
              <a:cs typeface="Calibri"/>
              <a:sym typeface="Calibri"/>
            </a:endParaRPr>
          </a:p>
        </p:txBody>
      </p:sp>
      <p:pic>
        <p:nvPicPr>
          <p:cNvPr id="59" name="Google Shape;59;p13"/>
          <p:cNvPicPr preferRelativeResize="0"/>
          <p:nvPr/>
        </p:nvPicPr>
        <p:blipFill rotWithShape="1">
          <a:blip r:embed="rId4">
            <a:alphaModFix/>
          </a:blip>
          <a:srcRect b="2290" l="0" r="0" t="2271"/>
          <a:stretch/>
        </p:blipFill>
        <p:spPr>
          <a:xfrm>
            <a:off x="-2194503" y="0"/>
            <a:ext cx="5389304" cy="5143500"/>
          </a:xfrm>
          <a:prstGeom prst="rect">
            <a:avLst/>
          </a:prstGeom>
          <a:noFill/>
          <a:ln>
            <a:noFill/>
          </a:ln>
        </p:spPr>
      </p:pic>
      <p:pic>
        <p:nvPicPr>
          <p:cNvPr id="60" name="Google Shape;60;p13">
            <a:hlinkClick r:id="rId5"/>
          </p:cNvPr>
          <p:cNvPicPr preferRelativeResize="0"/>
          <p:nvPr/>
        </p:nvPicPr>
        <p:blipFill>
          <a:blip r:embed="rId6">
            <a:alphaModFix/>
          </a:blip>
          <a:stretch>
            <a:fillRect/>
          </a:stretch>
        </p:blipFill>
        <p:spPr>
          <a:xfrm>
            <a:off x="3276600" y="4897776"/>
            <a:ext cx="1295400" cy="228600"/>
          </a:xfrm>
          <a:prstGeom prst="rect">
            <a:avLst/>
          </a:prstGeom>
          <a:noFill/>
          <a:ln>
            <a:noFill/>
          </a:ln>
        </p:spPr>
      </p:pic>
      <p:pic>
        <p:nvPicPr>
          <p:cNvPr id="61" name="Google Shape;61;p13">
            <a:hlinkClick r:id="rId7"/>
          </p:cNvPr>
          <p:cNvPicPr preferRelativeResize="0"/>
          <p:nvPr/>
        </p:nvPicPr>
        <p:blipFill>
          <a:blip r:embed="rId8">
            <a:alphaModFix/>
          </a:blip>
          <a:stretch>
            <a:fillRect/>
          </a:stretch>
        </p:blipFill>
        <p:spPr>
          <a:xfrm>
            <a:off x="2178200" y="4825025"/>
            <a:ext cx="1016600" cy="374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cxnSp>
        <p:nvCxnSpPr>
          <p:cNvPr id="357" name="Google Shape;357;p22"/>
          <p:cNvCxnSpPr/>
          <p:nvPr/>
        </p:nvCxnSpPr>
        <p:spPr>
          <a:xfrm flipH="1">
            <a:off x="5141400" y="4192510"/>
            <a:ext cx="300" cy="696000"/>
          </a:xfrm>
          <a:prstGeom prst="straightConnector1">
            <a:avLst/>
          </a:prstGeom>
          <a:noFill/>
          <a:ln cap="flat" cmpd="sng" w="9525">
            <a:solidFill>
              <a:srgbClr val="7F7F7F"/>
            </a:solidFill>
            <a:prstDash val="dash"/>
            <a:round/>
            <a:headEnd len="sm" w="sm" type="none"/>
            <a:tailEnd len="sm" w="sm" type="none"/>
          </a:ln>
        </p:spPr>
      </p:cxnSp>
      <p:sp>
        <p:nvSpPr>
          <p:cNvPr id="358" name="Google Shape;358;p22"/>
          <p:cNvSpPr/>
          <p:nvPr/>
        </p:nvSpPr>
        <p:spPr>
          <a:xfrm>
            <a:off x="7004662" y="4049308"/>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9" name="Google Shape;359;p22"/>
          <p:cNvSpPr/>
          <p:nvPr/>
        </p:nvSpPr>
        <p:spPr>
          <a:xfrm>
            <a:off x="2354400" y="4033824"/>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0" name="Google Shape;360;p22"/>
          <p:cNvSpPr/>
          <p:nvPr/>
        </p:nvSpPr>
        <p:spPr>
          <a:xfrm>
            <a:off x="0" y="3875860"/>
            <a:ext cx="9144000" cy="410400"/>
          </a:xfrm>
          <a:prstGeom prst="rect">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1" name="Google Shape;361;p22"/>
          <p:cNvSpPr/>
          <p:nvPr/>
        </p:nvSpPr>
        <p:spPr>
          <a:xfrm>
            <a:off x="0" y="4909800"/>
            <a:ext cx="9911400" cy="2337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62" name="Google Shape;362;p22"/>
          <p:cNvSpPr txBox="1"/>
          <p:nvPr/>
        </p:nvSpPr>
        <p:spPr>
          <a:xfrm>
            <a:off x="5142000" y="4300955"/>
            <a:ext cx="4002300" cy="5541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b="1" lang="en" sz="1200">
                <a:solidFill>
                  <a:schemeClr val="dk1"/>
                </a:solidFill>
                <a:latin typeface="PT Sans Narrow"/>
                <a:ea typeface="PT Sans Narrow"/>
                <a:cs typeface="PT Sans Narrow"/>
                <a:sym typeface="PT Sans Narrow"/>
              </a:rPr>
              <a:t>SELECT *</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rPr b="1" lang="en" sz="1200">
                <a:solidFill>
                  <a:schemeClr val="dk1"/>
                </a:solidFill>
                <a:latin typeface="PT Sans Narrow"/>
                <a:ea typeface="PT Sans Narrow"/>
                <a:cs typeface="PT Sans Narrow"/>
                <a:sym typeface="PT Sans Narrow"/>
              </a:rPr>
              <a:t>FROM Celebrities</a:t>
            </a:r>
            <a:br>
              <a:rPr b="1" lang="en" sz="1200">
                <a:solidFill>
                  <a:schemeClr val="dk1"/>
                </a:solidFill>
                <a:latin typeface="PT Sans Narrow"/>
                <a:ea typeface="PT Sans Narrow"/>
                <a:cs typeface="PT Sans Narrow"/>
                <a:sym typeface="PT Sans Narrow"/>
              </a:rPr>
            </a:br>
            <a:r>
              <a:rPr b="1" lang="en" sz="1200">
                <a:solidFill>
                  <a:schemeClr val="dk1"/>
                </a:solidFill>
                <a:latin typeface="PT Sans Narrow"/>
                <a:ea typeface="PT Sans Narrow"/>
                <a:cs typeface="PT Sans Narrow"/>
                <a:sym typeface="PT Sans Narrow"/>
              </a:rPr>
              <a:t>ORDER BY </a:t>
            </a:r>
            <a:r>
              <a:rPr b="1" lang="en" sz="1200">
                <a:solidFill>
                  <a:schemeClr val="dk1"/>
                </a:solidFill>
                <a:highlight>
                  <a:srgbClr val="91CC04"/>
                </a:highlight>
                <a:latin typeface="PT Sans Narrow"/>
                <a:ea typeface="PT Sans Narrow"/>
                <a:cs typeface="PT Sans Narrow"/>
                <a:sym typeface="PT Sans Narrow"/>
              </a:rPr>
              <a:t>FULLNAME</a:t>
            </a:r>
            <a:endParaRPr b="1" sz="1200">
              <a:solidFill>
                <a:schemeClr val="dk1"/>
              </a:solidFill>
              <a:highlight>
                <a:srgbClr val="91CC04"/>
              </a:highlight>
              <a:latin typeface="PT Sans Narrow"/>
              <a:ea typeface="PT Sans Narrow"/>
              <a:cs typeface="PT Sans Narrow"/>
              <a:sym typeface="PT Sans Narrow"/>
            </a:endParaRPr>
          </a:p>
          <a:p>
            <a:pPr indent="0" lvl="0" marL="171450" rtl="0" algn="ctr">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0" lvl="0" marL="171450" marR="0" rtl="0" algn="ctr">
              <a:spcBef>
                <a:spcPts val="0"/>
              </a:spcBef>
              <a:spcAft>
                <a:spcPts val="0"/>
              </a:spcAft>
              <a:buNone/>
            </a:pPr>
            <a:r>
              <a:t/>
            </a:r>
            <a:endParaRPr b="1" sz="1500">
              <a:latin typeface="PT Sans Narrow"/>
              <a:ea typeface="PT Sans Narrow"/>
              <a:cs typeface="PT Sans Narrow"/>
              <a:sym typeface="PT Sans Narrow"/>
            </a:endParaRPr>
          </a:p>
        </p:txBody>
      </p:sp>
      <p:pic>
        <p:nvPicPr>
          <p:cNvPr id="363" name="Google Shape;363;p22"/>
          <p:cNvPicPr preferRelativeResize="0"/>
          <p:nvPr/>
        </p:nvPicPr>
        <p:blipFill>
          <a:blip r:embed="rId3">
            <a:alphaModFix/>
          </a:blip>
          <a:stretch>
            <a:fillRect/>
          </a:stretch>
        </p:blipFill>
        <p:spPr>
          <a:xfrm>
            <a:off x="8554150" y="4850400"/>
            <a:ext cx="369300" cy="369300"/>
          </a:xfrm>
          <a:prstGeom prst="rect">
            <a:avLst/>
          </a:prstGeom>
          <a:noFill/>
          <a:ln>
            <a:noFill/>
          </a:ln>
        </p:spPr>
      </p:pic>
      <p:sp>
        <p:nvSpPr>
          <p:cNvPr id="364" name="Google Shape;364;p22"/>
          <p:cNvSpPr txBox="1"/>
          <p:nvPr/>
        </p:nvSpPr>
        <p:spPr>
          <a:xfrm>
            <a:off x="0" y="3924060"/>
            <a:ext cx="5141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ANSWER</a:t>
            </a:r>
            <a:endParaRPr b="1" sz="1800">
              <a:latin typeface="PT Sans Narrow"/>
              <a:ea typeface="PT Sans Narrow"/>
              <a:cs typeface="PT Sans Narrow"/>
              <a:sym typeface="PT Sans Narrow"/>
            </a:endParaRPr>
          </a:p>
        </p:txBody>
      </p:sp>
      <p:sp>
        <p:nvSpPr>
          <p:cNvPr id="365" name="Google Shape;365;p22"/>
          <p:cNvSpPr txBox="1"/>
          <p:nvPr/>
        </p:nvSpPr>
        <p:spPr>
          <a:xfrm>
            <a:off x="5141700" y="3929485"/>
            <a:ext cx="4002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SQL QUERY</a:t>
            </a:r>
            <a:endParaRPr b="1" sz="1800">
              <a:latin typeface="PT Sans Narrow"/>
              <a:ea typeface="PT Sans Narrow"/>
              <a:cs typeface="PT Sans Narrow"/>
              <a:sym typeface="PT Sans Narrow"/>
            </a:endParaRPr>
          </a:p>
        </p:txBody>
      </p:sp>
      <p:sp>
        <p:nvSpPr>
          <p:cNvPr id="366" name="Google Shape;366;p22"/>
          <p:cNvSpPr txBox="1"/>
          <p:nvPr/>
        </p:nvSpPr>
        <p:spPr>
          <a:xfrm>
            <a:off x="0" y="4395300"/>
            <a:ext cx="5141400" cy="4839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lang="en">
                <a:solidFill>
                  <a:schemeClr val="dk1"/>
                </a:solidFill>
                <a:latin typeface="PT Sans Narrow"/>
                <a:ea typeface="PT Sans Narrow"/>
                <a:cs typeface="PT Sans Narrow"/>
                <a:sym typeface="PT Sans Narrow"/>
              </a:rPr>
              <a:t>We would have to change the </a:t>
            </a:r>
            <a:r>
              <a:rPr b="1" lang="en">
                <a:solidFill>
                  <a:schemeClr val="dk1"/>
                </a:solidFill>
                <a:latin typeface="PT Sans Narrow"/>
                <a:ea typeface="PT Sans Narrow"/>
                <a:cs typeface="PT Sans Narrow"/>
                <a:sym typeface="PT Sans Narrow"/>
              </a:rPr>
              <a:t>order by </a:t>
            </a:r>
            <a:r>
              <a:rPr lang="en">
                <a:solidFill>
                  <a:schemeClr val="dk1"/>
                </a:solidFill>
                <a:latin typeface="PT Sans Narrow"/>
                <a:ea typeface="PT Sans Narrow"/>
                <a:cs typeface="PT Sans Narrow"/>
                <a:sym typeface="PT Sans Narrow"/>
              </a:rPr>
              <a:t>field to </a:t>
            </a:r>
            <a:r>
              <a:rPr lang="en">
                <a:solidFill>
                  <a:schemeClr val="dk1"/>
                </a:solidFill>
                <a:latin typeface="PT Sans Narrow"/>
                <a:ea typeface="PT Sans Narrow"/>
                <a:cs typeface="PT Sans Narrow"/>
                <a:sym typeface="PT Sans Narrow"/>
              </a:rPr>
              <a:t>fullname</a:t>
            </a:r>
            <a:r>
              <a:rPr lang="en">
                <a:solidFill>
                  <a:schemeClr val="dk1"/>
                </a:solidFill>
                <a:latin typeface="PT Sans Narrow"/>
                <a:ea typeface="PT Sans Narrow"/>
                <a:cs typeface="PT Sans Narrow"/>
                <a:sym typeface="PT Sans Narrow"/>
              </a:rPr>
              <a:t>.</a:t>
            </a:r>
            <a:endParaRPr>
              <a:solidFill>
                <a:schemeClr val="dk1"/>
              </a:solidFill>
              <a:latin typeface="PT Sans Narrow"/>
              <a:ea typeface="PT Sans Narrow"/>
              <a:cs typeface="PT Sans Narrow"/>
              <a:sym typeface="PT Sans Narrow"/>
            </a:endParaRPr>
          </a:p>
        </p:txBody>
      </p:sp>
      <p:sp>
        <p:nvSpPr>
          <p:cNvPr id="367" name="Google Shape;367;p22"/>
          <p:cNvSpPr txBox="1"/>
          <p:nvPr/>
        </p:nvSpPr>
        <p:spPr>
          <a:xfrm>
            <a:off x="3642380" y="4882500"/>
            <a:ext cx="4831800" cy="26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500">
                <a:latin typeface="Roboto Mono"/>
                <a:ea typeface="Roboto Mono"/>
                <a:cs typeface="Roboto Mono"/>
                <a:sym typeface="Roboto Mono"/>
              </a:rPr>
              <a:t>Images from  </a:t>
            </a:r>
            <a:r>
              <a:rPr i="1" lang="en" sz="500" u="sng">
                <a:solidFill>
                  <a:schemeClr val="hlink"/>
                </a:solidFill>
                <a:latin typeface="Roboto Mono"/>
                <a:ea typeface="Roboto Mono"/>
                <a:cs typeface="Roboto Mono"/>
                <a:sym typeface="Roboto Mono"/>
                <a:hlinkClick r:id="rId4"/>
              </a:rPr>
              <a:t>Wikimedia Commons</a:t>
            </a:r>
            <a:r>
              <a:rPr i="1" lang="en" sz="500">
                <a:latin typeface="Roboto Mono"/>
                <a:ea typeface="Roboto Mono"/>
                <a:cs typeface="Roboto Mono"/>
                <a:sym typeface="Roboto Mono"/>
              </a:rPr>
              <a:t> </a:t>
            </a:r>
            <a:r>
              <a:rPr lang="en" sz="500">
                <a:latin typeface="Roboto Mono"/>
                <a:ea typeface="Roboto Mono"/>
                <a:cs typeface="Roboto Mono"/>
                <a:sym typeface="Roboto Mono"/>
              </a:rPr>
              <a:t>and icon made by </a:t>
            </a:r>
            <a:r>
              <a:rPr lang="en" sz="500" u="sng">
                <a:solidFill>
                  <a:schemeClr val="hlink"/>
                </a:solidFill>
                <a:latin typeface="Roboto Mono"/>
                <a:ea typeface="Roboto Mono"/>
                <a:cs typeface="Roboto Mono"/>
                <a:sym typeface="Roboto Mono"/>
                <a:hlinkClick r:id="rId5"/>
              </a:rPr>
              <a:t>FreePik</a:t>
            </a:r>
            <a:r>
              <a:rPr lang="en" sz="500">
                <a:latin typeface="Roboto Mono"/>
                <a:ea typeface="Roboto Mono"/>
                <a:cs typeface="Roboto Mono"/>
                <a:sym typeface="Roboto Mono"/>
              </a:rPr>
              <a:t> and </a:t>
            </a:r>
            <a:r>
              <a:rPr lang="en" sz="500" u="sng">
                <a:solidFill>
                  <a:schemeClr val="hlink"/>
                </a:solidFill>
                <a:latin typeface="Roboto Mono"/>
                <a:ea typeface="Roboto Mono"/>
                <a:cs typeface="Roboto Mono"/>
                <a:sym typeface="Roboto Mono"/>
                <a:hlinkClick r:id="rId6"/>
              </a:rPr>
              <a:t>SmashIcons</a:t>
            </a:r>
            <a:r>
              <a:rPr lang="en" sz="500">
                <a:latin typeface="Roboto Mono"/>
                <a:ea typeface="Roboto Mono"/>
                <a:cs typeface="Roboto Mono"/>
                <a:sym typeface="Roboto Mono"/>
              </a:rPr>
              <a:t> from Flaticon</a:t>
            </a:r>
            <a:endParaRPr sz="500">
              <a:latin typeface="Roboto Mono"/>
              <a:ea typeface="Roboto Mono"/>
              <a:cs typeface="Roboto Mono"/>
              <a:sym typeface="Roboto Mono"/>
            </a:endParaRPr>
          </a:p>
        </p:txBody>
      </p:sp>
      <p:sp>
        <p:nvSpPr>
          <p:cNvPr id="368" name="Google Shape;368;p22"/>
          <p:cNvSpPr/>
          <p:nvPr/>
        </p:nvSpPr>
        <p:spPr>
          <a:xfrm>
            <a:off x="7720674" y="3276057"/>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Holland</a:t>
            </a:r>
            <a:endParaRPr b="1">
              <a:latin typeface="Source Code Pro"/>
              <a:ea typeface="Source Code Pro"/>
              <a:cs typeface="Source Code Pro"/>
              <a:sym typeface="Source Code Pro"/>
            </a:endParaRPr>
          </a:p>
        </p:txBody>
      </p:sp>
      <p:sp>
        <p:nvSpPr>
          <p:cNvPr id="369" name="Google Shape;369;p22"/>
          <p:cNvSpPr/>
          <p:nvPr/>
        </p:nvSpPr>
        <p:spPr>
          <a:xfrm>
            <a:off x="3048194" y="3245204"/>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Margot Robbie</a:t>
            </a:r>
            <a:endParaRPr b="1">
              <a:latin typeface="Source Code Pro"/>
              <a:ea typeface="Source Code Pro"/>
              <a:cs typeface="Source Code Pro"/>
              <a:sym typeface="Source Code Pro"/>
            </a:endParaRPr>
          </a:p>
        </p:txBody>
      </p:sp>
      <p:sp>
        <p:nvSpPr>
          <p:cNvPr id="370" name="Google Shape;370;p22"/>
          <p:cNvSpPr/>
          <p:nvPr/>
        </p:nvSpPr>
        <p:spPr>
          <a:xfrm>
            <a:off x="4618267" y="3248587"/>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Scarlett Johansson</a:t>
            </a:r>
            <a:endParaRPr b="1">
              <a:latin typeface="Source Code Pro"/>
              <a:ea typeface="Source Code Pro"/>
              <a:cs typeface="Source Code Pro"/>
              <a:sym typeface="Source Code Pro"/>
            </a:endParaRPr>
          </a:p>
        </p:txBody>
      </p:sp>
      <p:sp>
        <p:nvSpPr>
          <p:cNvPr id="371" name="Google Shape;371;p22"/>
          <p:cNvSpPr/>
          <p:nvPr/>
        </p:nvSpPr>
        <p:spPr>
          <a:xfrm>
            <a:off x="1478078" y="3244260"/>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endParaRPr b="1">
              <a:latin typeface="Source Code Pro"/>
              <a:ea typeface="Source Code Pro"/>
              <a:cs typeface="Source Code Pro"/>
              <a:sym typeface="Source Code Pro"/>
            </a:endParaRPr>
          </a:p>
          <a:p>
            <a:pPr indent="0" lvl="0" marL="0" rtl="0" algn="ctr">
              <a:spcBef>
                <a:spcPts val="0"/>
              </a:spcBef>
              <a:spcAft>
                <a:spcPts val="0"/>
              </a:spcAft>
              <a:buNone/>
            </a:pPr>
            <a:r>
              <a:rPr b="1" lang="en">
                <a:latin typeface="Source Code Pro"/>
                <a:ea typeface="Source Code Pro"/>
                <a:cs typeface="Source Code Pro"/>
                <a:sym typeface="Source Code Pro"/>
              </a:rPr>
              <a:t>Gal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Gadot</a:t>
            </a:r>
            <a:endParaRPr b="1">
              <a:latin typeface="Source Code Pro"/>
              <a:ea typeface="Source Code Pro"/>
              <a:cs typeface="Source Code Pro"/>
              <a:sym typeface="Source Code Pro"/>
            </a:endParaRPr>
          </a:p>
        </p:txBody>
      </p:sp>
      <p:pic>
        <p:nvPicPr>
          <p:cNvPr id="372" name="Google Shape;372;p22"/>
          <p:cNvPicPr preferRelativeResize="0"/>
          <p:nvPr/>
        </p:nvPicPr>
        <p:blipFill>
          <a:blip r:embed="rId7">
            <a:alphaModFix/>
          </a:blip>
          <a:stretch>
            <a:fillRect/>
          </a:stretch>
        </p:blipFill>
        <p:spPr>
          <a:xfrm>
            <a:off x="1563763" y="1191610"/>
            <a:ext cx="1306601" cy="1578976"/>
          </a:xfrm>
          <a:prstGeom prst="rect">
            <a:avLst/>
          </a:prstGeom>
          <a:noFill/>
          <a:ln cap="flat" cmpd="sng" w="28575">
            <a:solidFill>
              <a:srgbClr val="000000"/>
            </a:solidFill>
            <a:prstDash val="solid"/>
            <a:round/>
            <a:headEnd len="sm" w="sm" type="none"/>
            <a:tailEnd len="sm" w="sm" type="none"/>
          </a:ln>
        </p:spPr>
      </p:pic>
      <p:pic>
        <p:nvPicPr>
          <p:cNvPr id="373" name="Google Shape;373;p22"/>
          <p:cNvPicPr preferRelativeResize="0"/>
          <p:nvPr/>
        </p:nvPicPr>
        <p:blipFill>
          <a:blip r:embed="rId8">
            <a:alphaModFix/>
          </a:blip>
          <a:stretch>
            <a:fillRect/>
          </a:stretch>
        </p:blipFill>
        <p:spPr>
          <a:xfrm>
            <a:off x="4703926" y="1200417"/>
            <a:ext cx="1306801" cy="1703049"/>
          </a:xfrm>
          <a:prstGeom prst="rect">
            <a:avLst/>
          </a:prstGeom>
          <a:noFill/>
          <a:ln cap="flat" cmpd="sng" w="28575">
            <a:solidFill>
              <a:srgbClr val="000000"/>
            </a:solidFill>
            <a:prstDash val="solid"/>
            <a:round/>
            <a:headEnd len="sm" w="sm" type="none"/>
            <a:tailEnd len="sm" w="sm" type="none"/>
          </a:ln>
        </p:spPr>
      </p:pic>
      <p:pic>
        <p:nvPicPr>
          <p:cNvPr id="374" name="Google Shape;374;p22"/>
          <p:cNvPicPr preferRelativeResize="0"/>
          <p:nvPr/>
        </p:nvPicPr>
        <p:blipFill>
          <a:blip r:embed="rId9">
            <a:alphaModFix/>
          </a:blip>
          <a:stretch>
            <a:fillRect/>
          </a:stretch>
        </p:blipFill>
        <p:spPr>
          <a:xfrm>
            <a:off x="3133793" y="1196903"/>
            <a:ext cx="1306800" cy="1784999"/>
          </a:xfrm>
          <a:prstGeom prst="rect">
            <a:avLst/>
          </a:prstGeom>
          <a:noFill/>
          <a:ln cap="flat" cmpd="sng" w="28575">
            <a:solidFill>
              <a:srgbClr val="000000"/>
            </a:solidFill>
            <a:prstDash val="solid"/>
            <a:round/>
            <a:headEnd len="sm" w="sm" type="none"/>
            <a:tailEnd len="sm" w="sm" type="none"/>
          </a:ln>
        </p:spPr>
      </p:pic>
      <p:pic>
        <p:nvPicPr>
          <p:cNvPr id="375" name="Google Shape;375;p22"/>
          <p:cNvPicPr preferRelativeResize="0"/>
          <p:nvPr/>
        </p:nvPicPr>
        <p:blipFill>
          <a:blip r:embed="rId10">
            <a:alphaModFix/>
          </a:blip>
          <a:stretch>
            <a:fillRect/>
          </a:stretch>
        </p:blipFill>
        <p:spPr>
          <a:xfrm>
            <a:off x="5626" y="1200553"/>
            <a:ext cx="1306800" cy="1972924"/>
          </a:xfrm>
          <a:prstGeom prst="rect">
            <a:avLst/>
          </a:prstGeom>
          <a:noFill/>
          <a:ln cap="flat" cmpd="sng" w="28575">
            <a:solidFill>
              <a:srgbClr val="000000"/>
            </a:solidFill>
            <a:prstDash val="solid"/>
            <a:round/>
            <a:headEnd len="sm" w="sm" type="none"/>
            <a:tailEnd len="sm" w="sm" type="none"/>
          </a:ln>
        </p:spPr>
      </p:pic>
      <p:pic>
        <p:nvPicPr>
          <p:cNvPr id="376" name="Google Shape;376;p22"/>
          <p:cNvPicPr preferRelativeResize="0"/>
          <p:nvPr/>
        </p:nvPicPr>
        <p:blipFill>
          <a:blip r:embed="rId11">
            <a:alphaModFix/>
          </a:blip>
          <a:stretch>
            <a:fillRect/>
          </a:stretch>
        </p:blipFill>
        <p:spPr>
          <a:xfrm>
            <a:off x="7806271" y="1227886"/>
            <a:ext cx="1306600" cy="1972925"/>
          </a:xfrm>
          <a:prstGeom prst="rect">
            <a:avLst/>
          </a:prstGeom>
          <a:noFill/>
          <a:ln cap="flat" cmpd="sng" w="28575">
            <a:solidFill>
              <a:srgbClr val="000000"/>
            </a:solidFill>
            <a:prstDash val="solid"/>
            <a:round/>
            <a:headEnd len="sm" w="sm" type="none"/>
            <a:tailEnd len="sm" w="sm" type="none"/>
          </a:ln>
        </p:spPr>
      </p:pic>
      <p:pic>
        <p:nvPicPr>
          <p:cNvPr id="377" name="Google Shape;377;p22"/>
          <p:cNvPicPr preferRelativeResize="0"/>
          <p:nvPr/>
        </p:nvPicPr>
        <p:blipFill>
          <a:blip r:embed="rId12">
            <a:alphaModFix/>
          </a:blip>
          <a:stretch>
            <a:fillRect/>
          </a:stretch>
        </p:blipFill>
        <p:spPr>
          <a:xfrm>
            <a:off x="6272141" y="1197816"/>
            <a:ext cx="1306616" cy="1972937"/>
          </a:xfrm>
          <a:prstGeom prst="rect">
            <a:avLst/>
          </a:prstGeom>
          <a:noFill/>
          <a:ln cap="flat" cmpd="sng" w="28575">
            <a:solidFill>
              <a:srgbClr val="000000"/>
            </a:solidFill>
            <a:prstDash val="solid"/>
            <a:round/>
            <a:headEnd len="sm" w="sm" type="none"/>
            <a:tailEnd len="sm" w="sm" type="none"/>
          </a:ln>
        </p:spPr>
      </p:pic>
      <p:sp>
        <p:nvSpPr>
          <p:cNvPr id="378" name="Google Shape;378;p22"/>
          <p:cNvSpPr/>
          <p:nvPr/>
        </p:nvSpPr>
        <p:spPr>
          <a:xfrm>
            <a:off x="6186476" y="2570216"/>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63</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379" name="Google Shape;379;p22"/>
          <p:cNvSpPr/>
          <p:nvPr/>
        </p:nvSpPr>
        <p:spPr>
          <a:xfrm>
            <a:off x="7738134" y="2600136"/>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24</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English</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380" name="Google Shape;380;p22"/>
          <p:cNvSpPr/>
          <p:nvPr/>
        </p:nvSpPr>
        <p:spPr>
          <a:xfrm>
            <a:off x="-66924" y="2573103"/>
            <a:ext cx="1465800" cy="6756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Source Code Pro"/>
                <a:ea typeface="Source Code Pro"/>
                <a:cs typeface="Source Code Pro"/>
                <a:sym typeface="Source Code Pro"/>
              </a:rPr>
              <a:t>AGE: 48</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American</a:t>
            </a:r>
            <a:endParaRPr b="1" sz="1000">
              <a:latin typeface="Source Code Pro"/>
              <a:ea typeface="Source Code Pro"/>
              <a:cs typeface="Source Code Pro"/>
              <a:sym typeface="Source Code Pro"/>
            </a:endParaRPr>
          </a:p>
        </p:txBody>
      </p:sp>
      <p:sp>
        <p:nvSpPr>
          <p:cNvPr id="381" name="Google Shape;381;p22"/>
          <p:cNvSpPr/>
          <p:nvPr/>
        </p:nvSpPr>
        <p:spPr>
          <a:xfrm>
            <a:off x="3047381" y="2569528"/>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29</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Australian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382" name="Google Shape;382;p22"/>
          <p:cNvSpPr/>
          <p:nvPr/>
        </p:nvSpPr>
        <p:spPr>
          <a:xfrm>
            <a:off x="4634901" y="2572592"/>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383" name="Google Shape;383;p22"/>
          <p:cNvSpPr/>
          <p:nvPr/>
        </p:nvSpPr>
        <p:spPr>
          <a:xfrm>
            <a:off x="1490226" y="2568435"/>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Israeli</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384" name="Google Shape;384;p22"/>
          <p:cNvSpPr/>
          <p:nvPr/>
        </p:nvSpPr>
        <p:spPr>
          <a:xfrm>
            <a:off x="6186478" y="3246158"/>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Hanks</a:t>
            </a:r>
            <a:endParaRPr b="1">
              <a:latin typeface="Source Code Pro"/>
              <a:ea typeface="Source Code Pro"/>
              <a:cs typeface="Source Code Pro"/>
              <a:sym typeface="Source Code Pro"/>
            </a:endParaRPr>
          </a:p>
        </p:txBody>
      </p:sp>
      <p:sp>
        <p:nvSpPr>
          <p:cNvPr id="385" name="Google Shape;385;p22"/>
          <p:cNvSpPr/>
          <p:nvPr/>
        </p:nvSpPr>
        <p:spPr>
          <a:xfrm>
            <a:off x="-79898" y="3249024"/>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Dwayne Johnson</a:t>
            </a:r>
            <a:endParaRPr b="1">
              <a:latin typeface="Source Code Pro"/>
              <a:ea typeface="Source Code Pro"/>
              <a:cs typeface="Source Code Pro"/>
              <a:sym typeface="Source Code Pro"/>
            </a:endParaRPr>
          </a:p>
        </p:txBody>
      </p:sp>
      <p:pic>
        <p:nvPicPr>
          <p:cNvPr id="386" name="Google Shape;386;p22"/>
          <p:cNvPicPr preferRelativeResize="0"/>
          <p:nvPr/>
        </p:nvPicPr>
        <p:blipFill>
          <a:blip r:embed="rId13">
            <a:alphaModFix/>
          </a:blip>
          <a:stretch>
            <a:fillRect/>
          </a:stretch>
        </p:blipFill>
        <p:spPr>
          <a:xfrm>
            <a:off x="-7675" y="3893422"/>
            <a:ext cx="483900" cy="410400"/>
          </a:xfrm>
          <a:prstGeom prst="rect">
            <a:avLst/>
          </a:prstGeom>
          <a:noFill/>
          <a:ln>
            <a:noFill/>
          </a:ln>
        </p:spPr>
      </p:pic>
      <p:sp>
        <p:nvSpPr>
          <p:cNvPr id="387" name="Google Shape;387;p22"/>
          <p:cNvSpPr txBox="1"/>
          <p:nvPr/>
        </p:nvSpPr>
        <p:spPr>
          <a:xfrm>
            <a:off x="-100519" y="-94650"/>
            <a:ext cx="5026800" cy="92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5200">
                <a:solidFill>
                  <a:schemeClr val="dk1"/>
                </a:solidFill>
                <a:latin typeface="PT Sans Narrow"/>
                <a:ea typeface="PT Sans Narrow"/>
                <a:cs typeface="PT Sans Narrow"/>
                <a:sym typeface="PT Sans Narrow"/>
              </a:rPr>
              <a:t>SQL ORDER BY</a:t>
            </a:r>
            <a:endParaRPr b="1" sz="5300">
              <a:latin typeface="PT Sans Narrow"/>
              <a:ea typeface="PT Sans Narrow"/>
              <a:cs typeface="PT Sans Narrow"/>
              <a:sym typeface="PT Sans Narrow"/>
            </a:endParaRPr>
          </a:p>
        </p:txBody>
      </p:sp>
      <p:sp>
        <p:nvSpPr>
          <p:cNvPr id="388" name="Google Shape;388;p22"/>
          <p:cNvSpPr txBox="1"/>
          <p:nvPr/>
        </p:nvSpPr>
        <p:spPr>
          <a:xfrm>
            <a:off x="3453550" y="-95242"/>
            <a:ext cx="5844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91CC04"/>
                </a:highlight>
                <a:latin typeface="Roboto Mono"/>
                <a:ea typeface="Roboto Mono"/>
                <a:cs typeface="Roboto Mono"/>
                <a:sym typeface="Roboto Mono"/>
              </a:rPr>
              <a:t>ORDER BY is used to sort the result-set in ascending or descending order. ORDER BY sorts the records in ascending order by default. To sort the records in descending order, use the DESC keyword.</a:t>
            </a:r>
            <a:r>
              <a:rPr b="1" i="1" lang="en" sz="1100" u="sng">
                <a:solidFill>
                  <a:schemeClr val="dk1"/>
                </a:solidFill>
                <a:highlight>
                  <a:srgbClr val="F5C84C"/>
                </a:highlight>
                <a:latin typeface="Roboto Mono"/>
                <a:ea typeface="Roboto Mono"/>
                <a:cs typeface="Roboto Mono"/>
                <a:sym typeface="Roboto Mono"/>
              </a:rPr>
              <a:t>ASC A to Z or 1 to 100, DESC Z to A or 100 to 1.</a:t>
            </a:r>
            <a:endParaRPr b="1" i="1" sz="1100" u="sng">
              <a:solidFill>
                <a:schemeClr val="dk1"/>
              </a:solidFill>
              <a:highlight>
                <a:srgbClr val="F5C84C"/>
              </a:highlight>
              <a:latin typeface="Roboto Mono"/>
              <a:ea typeface="Roboto Mono"/>
              <a:cs typeface="Roboto Mono"/>
              <a:sym typeface="Roboto Mono"/>
            </a:endParaRPr>
          </a:p>
        </p:txBody>
      </p:sp>
      <p:cxnSp>
        <p:nvCxnSpPr>
          <p:cNvPr id="389" name="Google Shape;389;p22"/>
          <p:cNvCxnSpPr/>
          <p:nvPr/>
        </p:nvCxnSpPr>
        <p:spPr>
          <a:xfrm>
            <a:off x="0" y="854416"/>
            <a:ext cx="9153600" cy="9300"/>
          </a:xfrm>
          <a:prstGeom prst="straightConnector1">
            <a:avLst/>
          </a:prstGeom>
          <a:noFill/>
          <a:ln cap="flat" cmpd="sng" w="9525">
            <a:solidFill>
              <a:srgbClr val="7F7F7F"/>
            </a:solidFill>
            <a:prstDash val="dash"/>
            <a:round/>
            <a:headEnd len="sm" w="sm" type="none"/>
            <a:tailEnd len="sm" w="sm" type="none"/>
          </a:ln>
        </p:spPr>
      </p:cxnSp>
      <p:sp>
        <p:nvSpPr>
          <p:cNvPr id="390" name="Google Shape;390;p22"/>
          <p:cNvSpPr txBox="1"/>
          <p:nvPr/>
        </p:nvSpPr>
        <p:spPr>
          <a:xfrm>
            <a:off x="-76200" y="700777"/>
            <a:ext cx="50268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3400">
                <a:solidFill>
                  <a:schemeClr val="dk1"/>
                </a:solidFill>
                <a:latin typeface="PT Sans Narrow"/>
                <a:ea typeface="PT Sans Narrow"/>
                <a:cs typeface="PT Sans Narrow"/>
                <a:sym typeface="PT Sans Narrow"/>
              </a:rPr>
              <a:t>TABLE </a:t>
            </a:r>
            <a:r>
              <a:rPr b="1" lang="en" sz="3400">
                <a:solidFill>
                  <a:schemeClr val="dk1"/>
                </a:solidFill>
                <a:latin typeface="PT Sans Narrow"/>
                <a:ea typeface="PT Sans Narrow"/>
                <a:cs typeface="PT Sans Narrow"/>
                <a:sym typeface="PT Sans Narrow"/>
              </a:rPr>
              <a:t>FULLNAME</a:t>
            </a:r>
            <a:r>
              <a:rPr b="1" lang="en" sz="3400">
                <a:solidFill>
                  <a:schemeClr val="dk1"/>
                </a:solidFill>
                <a:latin typeface="PT Sans Narrow"/>
                <a:ea typeface="PT Sans Narrow"/>
                <a:cs typeface="PT Sans Narrow"/>
                <a:sym typeface="PT Sans Narrow"/>
              </a:rPr>
              <a:t>: Celebrities </a:t>
            </a:r>
            <a:endParaRPr b="1" sz="3500">
              <a:latin typeface="PT Sans Narrow"/>
              <a:ea typeface="PT Sans Narrow"/>
              <a:cs typeface="PT Sans Narrow"/>
              <a:sym typeface="PT Sans Narrow"/>
            </a:endParaRPr>
          </a:p>
        </p:txBody>
      </p:sp>
      <p:pic>
        <p:nvPicPr>
          <p:cNvPr id="391" name="Google Shape;391;p22">
            <a:hlinkClick r:id="rId14"/>
          </p:cNvPr>
          <p:cNvPicPr preferRelativeResize="0"/>
          <p:nvPr/>
        </p:nvPicPr>
        <p:blipFill>
          <a:blip r:embed="rId15">
            <a:alphaModFix/>
          </a:blip>
          <a:stretch>
            <a:fillRect/>
          </a:stretch>
        </p:blipFill>
        <p:spPr>
          <a:xfrm>
            <a:off x="110641" y="4892799"/>
            <a:ext cx="635060" cy="233700"/>
          </a:xfrm>
          <a:prstGeom prst="rect">
            <a:avLst/>
          </a:prstGeom>
          <a:noFill/>
          <a:ln>
            <a:noFill/>
          </a:ln>
        </p:spPr>
      </p:pic>
      <p:pic>
        <p:nvPicPr>
          <p:cNvPr id="392" name="Google Shape;392;p22">
            <a:hlinkClick r:id="rId16"/>
          </p:cNvPr>
          <p:cNvPicPr preferRelativeResize="0"/>
          <p:nvPr/>
        </p:nvPicPr>
        <p:blipFill>
          <a:blip r:embed="rId17">
            <a:alphaModFix/>
          </a:blip>
          <a:stretch>
            <a:fillRect/>
          </a:stretch>
        </p:blipFill>
        <p:spPr>
          <a:xfrm>
            <a:off x="822225" y="4886049"/>
            <a:ext cx="1324300" cy="233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cxnSp>
        <p:nvCxnSpPr>
          <p:cNvPr id="397" name="Google Shape;397;p23"/>
          <p:cNvCxnSpPr/>
          <p:nvPr/>
        </p:nvCxnSpPr>
        <p:spPr>
          <a:xfrm flipH="1">
            <a:off x="5141400" y="4192510"/>
            <a:ext cx="300" cy="696000"/>
          </a:xfrm>
          <a:prstGeom prst="straightConnector1">
            <a:avLst/>
          </a:prstGeom>
          <a:noFill/>
          <a:ln cap="flat" cmpd="sng" w="9525">
            <a:solidFill>
              <a:srgbClr val="7F7F7F"/>
            </a:solidFill>
            <a:prstDash val="dash"/>
            <a:round/>
            <a:headEnd len="sm" w="sm" type="none"/>
            <a:tailEnd len="sm" w="sm" type="none"/>
          </a:ln>
        </p:spPr>
      </p:cxnSp>
      <p:sp>
        <p:nvSpPr>
          <p:cNvPr id="398" name="Google Shape;398;p23"/>
          <p:cNvSpPr/>
          <p:nvPr/>
        </p:nvSpPr>
        <p:spPr>
          <a:xfrm>
            <a:off x="7004662" y="4049308"/>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9" name="Google Shape;399;p23"/>
          <p:cNvSpPr/>
          <p:nvPr/>
        </p:nvSpPr>
        <p:spPr>
          <a:xfrm>
            <a:off x="2354400" y="4033824"/>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0" name="Google Shape;400;p23"/>
          <p:cNvSpPr/>
          <p:nvPr/>
        </p:nvSpPr>
        <p:spPr>
          <a:xfrm>
            <a:off x="0" y="3875860"/>
            <a:ext cx="9144000" cy="410400"/>
          </a:xfrm>
          <a:prstGeom prst="rect">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1" name="Google Shape;401;p23"/>
          <p:cNvSpPr/>
          <p:nvPr/>
        </p:nvSpPr>
        <p:spPr>
          <a:xfrm>
            <a:off x="0" y="4909800"/>
            <a:ext cx="9911400" cy="2337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02" name="Google Shape;402;p23"/>
          <p:cNvSpPr txBox="1"/>
          <p:nvPr/>
        </p:nvSpPr>
        <p:spPr>
          <a:xfrm>
            <a:off x="5142000" y="4300955"/>
            <a:ext cx="4002300" cy="5541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b="1" lang="en" sz="1200">
                <a:solidFill>
                  <a:schemeClr val="dk1"/>
                </a:solidFill>
                <a:latin typeface="PT Sans Narrow"/>
                <a:ea typeface="PT Sans Narrow"/>
                <a:cs typeface="PT Sans Narrow"/>
                <a:sym typeface="PT Sans Narrow"/>
              </a:rPr>
              <a:t>SELECT *</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rPr b="1" lang="en" sz="1200">
                <a:solidFill>
                  <a:schemeClr val="dk1"/>
                </a:solidFill>
                <a:latin typeface="PT Sans Narrow"/>
                <a:ea typeface="PT Sans Narrow"/>
                <a:cs typeface="PT Sans Narrow"/>
                <a:sym typeface="PT Sans Narrow"/>
              </a:rPr>
              <a:t>FROM Celebrities</a:t>
            </a:r>
            <a:br>
              <a:rPr b="1" lang="en" sz="1200">
                <a:solidFill>
                  <a:schemeClr val="dk1"/>
                </a:solidFill>
                <a:latin typeface="PT Sans Narrow"/>
                <a:ea typeface="PT Sans Narrow"/>
                <a:cs typeface="PT Sans Narrow"/>
                <a:sym typeface="PT Sans Narrow"/>
              </a:rPr>
            </a:br>
            <a:r>
              <a:rPr b="1" lang="en" sz="1200">
                <a:solidFill>
                  <a:schemeClr val="dk1"/>
                </a:solidFill>
                <a:latin typeface="PT Sans Narrow"/>
                <a:ea typeface="PT Sans Narrow"/>
                <a:cs typeface="PT Sans Narrow"/>
                <a:sym typeface="PT Sans Narrow"/>
              </a:rPr>
              <a:t>ORDER BY </a:t>
            </a:r>
            <a:r>
              <a:rPr b="1" lang="en" sz="1200">
                <a:solidFill>
                  <a:schemeClr val="dk1"/>
                </a:solidFill>
                <a:latin typeface="PT Sans Narrow"/>
                <a:ea typeface="PT Sans Narrow"/>
                <a:cs typeface="PT Sans Narrow"/>
                <a:sym typeface="PT Sans Narrow"/>
              </a:rPr>
              <a:t>FULLNAME</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0" lvl="0" marL="171450" marR="0" rtl="0" algn="ctr">
              <a:spcBef>
                <a:spcPts val="0"/>
              </a:spcBef>
              <a:spcAft>
                <a:spcPts val="0"/>
              </a:spcAft>
              <a:buNone/>
            </a:pPr>
            <a:r>
              <a:t/>
            </a:r>
            <a:endParaRPr b="1" sz="1500">
              <a:latin typeface="PT Sans Narrow"/>
              <a:ea typeface="PT Sans Narrow"/>
              <a:cs typeface="PT Sans Narrow"/>
              <a:sym typeface="PT Sans Narrow"/>
            </a:endParaRPr>
          </a:p>
        </p:txBody>
      </p:sp>
      <p:pic>
        <p:nvPicPr>
          <p:cNvPr id="403" name="Google Shape;403;p23"/>
          <p:cNvPicPr preferRelativeResize="0"/>
          <p:nvPr/>
        </p:nvPicPr>
        <p:blipFill>
          <a:blip r:embed="rId3">
            <a:alphaModFix/>
          </a:blip>
          <a:stretch>
            <a:fillRect/>
          </a:stretch>
        </p:blipFill>
        <p:spPr>
          <a:xfrm>
            <a:off x="8554150" y="4850400"/>
            <a:ext cx="369300" cy="369300"/>
          </a:xfrm>
          <a:prstGeom prst="rect">
            <a:avLst/>
          </a:prstGeom>
          <a:noFill/>
          <a:ln>
            <a:noFill/>
          </a:ln>
        </p:spPr>
      </p:pic>
      <p:sp>
        <p:nvSpPr>
          <p:cNvPr id="404" name="Google Shape;404;p23"/>
          <p:cNvSpPr txBox="1"/>
          <p:nvPr/>
        </p:nvSpPr>
        <p:spPr>
          <a:xfrm>
            <a:off x="0" y="3924060"/>
            <a:ext cx="5141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QUESTION</a:t>
            </a:r>
            <a:endParaRPr b="1" sz="1800">
              <a:latin typeface="PT Sans Narrow"/>
              <a:ea typeface="PT Sans Narrow"/>
              <a:cs typeface="PT Sans Narrow"/>
              <a:sym typeface="PT Sans Narrow"/>
            </a:endParaRPr>
          </a:p>
        </p:txBody>
      </p:sp>
      <p:sp>
        <p:nvSpPr>
          <p:cNvPr id="405" name="Google Shape;405;p23"/>
          <p:cNvSpPr txBox="1"/>
          <p:nvPr/>
        </p:nvSpPr>
        <p:spPr>
          <a:xfrm>
            <a:off x="5141700" y="3929485"/>
            <a:ext cx="4002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SQL QUERY</a:t>
            </a:r>
            <a:endParaRPr b="1" sz="1800">
              <a:latin typeface="PT Sans Narrow"/>
              <a:ea typeface="PT Sans Narrow"/>
              <a:cs typeface="PT Sans Narrow"/>
              <a:sym typeface="PT Sans Narrow"/>
            </a:endParaRPr>
          </a:p>
        </p:txBody>
      </p:sp>
      <p:sp>
        <p:nvSpPr>
          <p:cNvPr id="406" name="Google Shape;406;p23"/>
          <p:cNvSpPr txBox="1"/>
          <p:nvPr/>
        </p:nvSpPr>
        <p:spPr>
          <a:xfrm>
            <a:off x="0" y="4395300"/>
            <a:ext cx="5141400" cy="4839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lang="en">
                <a:solidFill>
                  <a:schemeClr val="dk1"/>
                </a:solidFill>
                <a:latin typeface="PT Sans Narrow"/>
                <a:ea typeface="PT Sans Narrow"/>
                <a:cs typeface="PT Sans Narrow"/>
                <a:sym typeface="PT Sans Narrow"/>
              </a:rPr>
              <a:t>What would we change in this SQL query so when it ran it would sort the celebrities by  fullname going from Z-A?</a:t>
            </a:r>
            <a:endParaRPr>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a:solidFill>
                <a:schemeClr val="dk1"/>
              </a:solidFill>
              <a:latin typeface="PT Sans Narrow"/>
              <a:ea typeface="PT Sans Narrow"/>
              <a:cs typeface="PT Sans Narrow"/>
              <a:sym typeface="PT Sans Narrow"/>
            </a:endParaRPr>
          </a:p>
        </p:txBody>
      </p:sp>
      <p:sp>
        <p:nvSpPr>
          <p:cNvPr id="407" name="Google Shape;407;p23"/>
          <p:cNvSpPr txBox="1"/>
          <p:nvPr/>
        </p:nvSpPr>
        <p:spPr>
          <a:xfrm>
            <a:off x="3642380" y="4882500"/>
            <a:ext cx="4831800" cy="26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500">
                <a:latin typeface="Roboto Mono"/>
                <a:ea typeface="Roboto Mono"/>
                <a:cs typeface="Roboto Mono"/>
                <a:sym typeface="Roboto Mono"/>
              </a:rPr>
              <a:t>Images from  </a:t>
            </a:r>
            <a:r>
              <a:rPr i="1" lang="en" sz="500" u="sng">
                <a:solidFill>
                  <a:schemeClr val="hlink"/>
                </a:solidFill>
                <a:latin typeface="Roboto Mono"/>
                <a:ea typeface="Roboto Mono"/>
                <a:cs typeface="Roboto Mono"/>
                <a:sym typeface="Roboto Mono"/>
                <a:hlinkClick r:id="rId4"/>
              </a:rPr>
              <a:t>Wikimedia Commons</a:t>
            </a:r>
            <a:r>
              <a:rPr i="1" lang="en" sz="500">
                <a:latin typeface="Roboto Mono"/>
                <a:ea typeface="Roboto Mono"/>
                <a:cs typeface="Roboto Mono"/>
                <a:sym typeface="Roboto Mono"/>
              </a:rPr>
              <a:t> </a:t>
            </a:r>
            <a:r>
              <a:rPr lang="en" sz="500">
                <a:latin typeface="Roboto Mono"/>
                <a:ea typeface="Roboto Mono"/>
                <a:cs typeface="Roboto Mono"/>
                <a:sym typeface="Roboto Mono"/>
              </a:rPr>
              <a:t>and icon made by </a:t>
            </a:r>
            <a:r>
              <a:rPr lang="en" sz="500" u="sng">
                <a:solidFill>
                  <a:schemeClr val="hlink"/>
                </a:solidFill>
                <a:latin typeface="Roboto Mono"/>
                <a:ea typeface="Roboto Mono"/>
                <a:cs typeface="Roboto Mono"/>
                <a:sym typeface="Roboto Mono"/>
                <a:hlinkClick r:id="rId5"/>
              </a:rPr>
              <a:t>FreePik</a:t>
            </a:r>
            <a:r>
              <a:rPr lang="en" sz="500">
                <a:latin typeface="Roboto Mono"/>
                <a:ea typeface="Roboto Mono"/>
                <a:cs typeface="Roboto Mono"/>
                <a:sym typeface="Roboto Mono"/>
              </a:rPr>
              <a:t> and </a:t>
            </a:r>
            <a:r>
              <a:rPr lang="en" sz="500" u="sng">
                <a:solidFill>
                  <a:schemeClr val="hlink"/>
                </a:solidFill>
                <a:latin typeface="Roboto Mono"/>
                <a:ea typeface="Roboto Mono"/>
                <a:cs typeface="Roboto Mono"/>
                <a:sym typeface="Roboto Mono"/>
                <a:hlinkClick r:id="rId6"/>
              </a:rPr>
              <a:t>SmashIcons</a:t>
            </a:r>
            <a:r>
              <a:rPr lang="en" sz="500">
                <a:latin typeface="Roboto Mono"/>
                <a:ea typeface="Roboto Mono"/>
                <a:cs typeface="Roboto Mono"/>
                <a:sym typeface="Roboto Mono"/>
              </a:rPr>
              <a:t> from Flaticon</a:t>
            </a:r>
            <a:endParaRPr sz="500">
              <a:latin typeface="Roboto Mono"/>
              <a:ea typeface="Roboto Mono"/>
              <a:cs typeface="Roboto Mono"/>
              <a:sym typeface="Roboto Mono"/>
            </a:endParaRPr>
          </a:p>
        </p:txBody>
      </p:sp>
      <p:sp>
        <p:nvSpPr>
          <p:cNvPr id="408" name="Google Shape;408;p23"/>
          <p:cNvSpPr/>
          <p:nvPr/>
        </p:nvSpPr>
        <p:spPr>
          <a:xfrm>
            <a:off x="7720674" y="3276057"/>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Holland</a:t>
            </a:r>
            <a:endParaRPr b="1">
              <a:latin typeface="Source Code Pro"/>
              <a:ea typeface="Source Code Pro"/>
              <a:cs typeface="Source Code Pro"/>
              <a:sym typeface="Source Code Pro"/>
            </a:endParaRPr>
          </a:p>
        </p:txBody>
      </p:sp>
      <p:sp>
        <p:nvSpPr>
          <p:cNvPr id="409" name="Google Shape;409;p23"/>
          <p:cNvSpPr/>
          <p:nvPr/>
        </p:nvSpPr>
        <p:spPr>
          <a:xfrm>
            <a:off x="3048194" y="3245204"/>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Margot Robbie</a:t>
            </a:r>
            <a:endParaRPr b="1">
              <a:latin typeface="Source Code Pro"/>
              <a:ea typeface="Source Code Pro"/>
              <a:cs typeface="Source Code Pro"/>
              <a:sym typeface="Source Code Pro"/>
            </a:endParaRPr>
          </a:p>
        </p:txBody>
      </p:sp>
      <p:sp>
        <p:nvSpPr>
          <p:cNvPr id="410" name="Google Shape;410;p23"/>
          <p:cNvSpPr/>
          <p:nvPr/>
        </p:nvSpPr>
        <p:spPr>
          <a:xfrm>
            <a:off x="4618267" y="3248587"/>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Scarlett Johansson</a:t>
            </a:r>
            <a:endParaRPr b="1">
              <a:latin typeface="Source Code Pro"/>
              <a:ea typeface="Source Code Pro"/>
              <a:cs typeface="Source Code Pro"/>
              <a:sym typeface="Source Code Pro"/>
            </a:endParaRPr>
          </a:p>
        </p:txBody>
      </p:sp>
      <p:sp>
        <p:nvSpPr>
          <p:cNvPr id="411" name="Google Shape;411;p23"/>
          <p:cNvSpPr/>
          <p:nvPr/>
        </p:nvSpPr>
        <p:spPr>
          <a:xfrm>
            <a:off x="1478078" y="3244260"/>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endParaRPr b="1">
              <a:latin typeface="Source Code Pro"/>
              <a:ea typeface="Source Code Pro"/>
              <a:cs typeface="Source Code Pro"/>
              <a:sym typeface="Source Code Pro"/>
            </a:endParaRPr>
          </a:p>
          <a:p>
            <a:pPr indent="0" lvl="0" marL="0" rtl="0" algn="ctr">
              <a:spcBef>
                <a:spcPts val="0"/>
              </a:spcBef>
              <a:spcAft>
                <a:spcPts val="0"/>
              </a:spcAft>
              <a:buNone/>
            </a:pPr>
            <a:r>
              <a:rPr b="1" lang="en">
                <a:latin typeface="Source Code Pro"/>
                <a:ea typeface="Source Code Pro"/>
                <a:cs typeface="Source Code Pro"/>
                <a:sym typeface="Source Code Pro"/>
              </a:rPr>
              <a:t>Gal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Gadot</a:t>
            </a:r>
            <a:endParaRPr b="1">
              <a:latin typeface="Source Code Pro"/>
              <a:ea typeface="Source Code Pro"/>
              <a:cs typeface="Source Code Pro"/>
              <a:sym typeface="Source Code Pro"/>
            </a:endParaRPr>
          </a:p>
        </p:txBody>
      </p:sp>
      <p:pic>
        <p:nvPicPr>
          <p:cNvPr id="412" name="Google Shape;412;p23"/>
          <p:cNvPicPr preferRelativeResize="0"/>
          <p:nvPr/>
        </p:nvPicPr>
        <p:blipFill>
          <a:blip r:embed="rId7">
            <a:alphaModFix/>
          </a:blip>
          <a:stretch>
            <a:fillRect/>
          </a:stretch>
        </p:blipFill>
        <p:spPr>
          <a:xfrm>
            <a:off x="1563763" y="1191610"/>
            <a:ext cx="1306601" cy="1578976"/>
          </a:xfrm>
          <a:prstGeom prst="rect">
            <a:avLst/>
          </a:prstGeom>
          <a:noFill/>
          <a:ln cap="flat" cmpd="sng" w="28575">
            <a:solidFill>
              <a:srgbClr val="000000"/>
            </a:solidFill>
            <a:prstDash val="solid"/>
            <a:round/>
            <a:headEnd len="sm" w="sm" type="none"/>
            <a:tailEnd len="sm" w="sm" type="none"/>
          </a:ln>
        </p:spPr>
      </p:pic>
      <p:pic>
        <p:nvPicPr>
          <p:cNvPr id="413" name="Google Shape;413;p23"/>
          <p:cNvPicPr preferRelativeResize="0"/>
          <p:nvPr/>
        </p:nvPicPr>
        <p:blipFill>
          <a:blip r:embed="rId8">
            <a:alphaModFix/>
          </a:blip>
          <a:stretch>
            <a:fillRect/>
          </a:stretch>
        </p:blipFill>
        <p:spPr>
          <a:xfrm>
            <a:off x="4703926" y="1200417"/>
            <a:ext cx="1306801" cy="1703049"/>
          </a:xfrm>
          <a:prstGeom prst="rect">
            <a:avLst/>
          </a:prstGeom>
          <a:noFill/>
          <a:ln cap="flat" cmpd="sng" w="28575">
            <a:solidFill>
              <a:srgbClr val="000000"/>
            </a:solidFill>
            <a:prstDash val="solid"/>
            <a:round/>
            <a:headEnd len="sm" w="sm" type="none"/>
            <a:tailEnd len="sm" w="sm" type="none"/>
          </a:ln>
        </p:spPr>
      </p:pic>
      <p:pic>
        <p:nvPicPr>
          <p:cNvPr id="414" name="Google Shape;414;p23"/>
          <p:cNvPicPr preferRelativeResize="0"/>
          <p:nvPr/>
        </p:nvPicPr>
        <p:blipFill>
          <a:blip r:embed="rId9">
            <a:alphaModFix/>
          </a:blip>
          <a:stretch>
            <a:fillRect/>
          </a:stretch>
        </p:blipFill>
        <p:spPr>
          <a:xfrm>
            <a:off x="3133793" y="1196903"/>
            <a:ext cx="1306800" cy="1784999"/>
          </a:xfrm>
          <a:prstGeom prst="rect">
            <a:avLst/>
          </a:prstGeom>
          <a:noFill/>
          <a:ln cap="flat" cmpd="sng" w="28575">
            <a:solidFill>
              <a:srgbClr val="000000"/>
            </a:solidFill>
            <a:prstDash val="solid"/>
            <a:round/>
            <a:headEnd len="sm" w="sm" type="none"/>
            <a:tailEnd len="sm" w="sm" type="none"/>
          </a:ln>
        </p:spPr>
      </p:pic>
      <p:pic>
        <p:nvPicPr>
          <p:cNvPr id="415" name="Google Shape;415;p23"/>
          <p:cNvPicPr preferRelativeResize="0"/>
          <p:nvPr/>
        </p:nvPicPr>
        <p:blipFill>
          <a:blip r:embed="rId10">
            <a:alphaModFix/>
          </a:blip>
          <a:stretch>
            <a:fillRect/>
          </a:stretch>
        </p:blipFill>
        <p:spPr>
          <a:xfrm>
            <a:off x="5626" y="1200553"/>
            <a:ext cx="1306800" cy="1972924"/>
          </a:xfrm>
          <a:prstGeom prst="rect">
            <a:avLst/>
          </a:prstGeom>
          <a:noFill/>
          <a:ln cap="flat" cmpd="sng" w="28575">
            <a:solidFill>
              <a:srgbClr val="000000"/>
            </a:solidFill>
            <a:prstDash val="solid"/>
            <a:round/>
            <a:headEnd len="sm" w="sm" type="none"/>
            <a:tailEnd len="sm" w="sm" type="none"/>
          </a:ln>
        </p:spPr>
      </p:pic>
      <p:pic>
        <p:nvPicPr>
          <p:cNvPr id="416" name="Google Shape;416;p23"/>
          <p:cNvPicPr preferRelativeResize="0"/>
          <p:nvPr/>
        </p:nvPicPr>
        <p:blipFill>
          <a:blip r:embed="rId11">
            <a:alphaModFix/>
          </a:blip>
          <a:stretch>
            <a:fillRect/>
          </a:stretch>
        </p:blipFill>
        <p:spPr>
          <a:xfrm>
            <a:off x="7806271" y="1227886"/>
            <a:ext cx="1306600" cy="1972925"/>
          </a:xfrm>
          <a:prstGeom prst="rect">
            <a:avLst/>
          </a:prstGeom>
          <a:noFill/>
          <a:ln cap="flat" cmpd="sng" w="28575">
            <a:solidFill>
              <a:srgbClr val="000000"/>
            </a:solidFill>
            <a:prstDash val="solid"/>
            <a:round/>
            <a:headEnd len="sm" w="sm" type="none"/>
            <a:tailEnd len="sm" w="sm" type="none"/>
          </a:ln>
        </p:spPr>
      </p:pic>
      <p:pic>
        <p:nvPicPr>
          <p:cNvPr id="417" name="Google Shape;417;p23"/>
          <p:cNvPicPr preferRelativeResize="0"/>
          <p:nvPr/>
        </p:nvPicPr>
        <p:blipFill>
          <a:blip r:embed="rId12">
            <a:alphaModFix/>
          </a:blip>
          <a:stretch>
            <a:fillRect/>
          </a:stretch>
        </p:blipFill>
        <p:spPr>
          <a:xfrm>
            <a:off x="6272141" y="1197816"/>
            <a:ext cx="1306616" cy="1972937"/>
          </a:xfrm>
          <a:prstGeom prst="rect">
            <a:avLst/>
          </a:prstGeom>
          <a:noFill/>
          <a:ln cap="flat" cmpd="sng" w="28575">
            <a:solidFill>
              <a:srgbClr val="000000"/>
            </a:solidFill>
            <a:prstDash val="solid"/>
            <a:round/>
            <a:headEnd len="sm" w="sm" type="none"/>
            <a:tailEnd len="sm" w="sm" type="none"/>
          </a:ln>
        </p:spPr>
      </p:pic>
      <p:sp>
        <p:nvSpPr>
          <p:cNvPr id="418" name="Google Shape;418;p23"/>
          <p:cNvSpPr/>
          <p:nvPr/>
        </p:nvSpPr>
        <p:spPr>
          <a:xfrm>
            <a:off x="6186476" y="2570216"/>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63</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419" name="Google Shape;419;p23"/>
          <p:cNvSpPr/>
          <p:nvPr/>
        </p:nvSpPr>
        <p:spPr>
          <a:xfrm>
            <a:off x="7738134" y="2600136"/>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24</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English</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420" name="Google Shape;420;p23"/>
          <p:cNvSpPr/>
          <p:nvPr/>
        </p:nvSpPr>
        <p:spPr>
          <a:xfrm>
            <a:off x="-66924" y="2573103"/>
            <a:ext cx="1465800" cy="6756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Source Code Pro"/>
                <a:ea typeface="Source Code Pro"/>
                <a:cs typeface="Source Code Pro"/>
                <a:sym typeface="Source Code Pro"/>
              </a:rPr>
              <a:t>AGE: 48</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American</a:t>
            </a:r>
            <a:endParaRPr b="1" sz="1000">
              <a:latin typeface="Source Code Pro"/>
              <a:ea typeface="Source Code Pro"/>
              <a:cs typeface="Source Code Pro"/>
              <a:sym typeface="Source Code Pro"/>
            </a:endParaRPr>
          </a:p>
        </p:txBody>
      </p:sp>
      <p:sp>
        <p:nvSpPr>
          <p:cNvPr id="421" name="Google Shape;421;p23"/>
          <p:cNvSpPr/>
          <p:nvPr/>
        </p:nvSpPr>
        <p:spPr>
          <a:xfrm>
            <a:off x="3047381" y="2569528"/>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29</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Australian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422" name="Google Shape;422;p23"/>
          <p:cNvSpPr/>
          <p:nvPr/>
        </p:nvSpPr>
        <p:spPr>
          <a:xfrm>
            <a:off x="4634901" y="2572592"/>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423" name="Google Shape;423;p23"/>
          <p:cNvSpPr/>
          <p:nvPr/>
        </p:nvSpPr>
        <p:spPr>
          <a:xfrm>
            <a:off x="1490226" y="2568435"/>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Israeli</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424" name="Google Shape;424;p23"/>
          <p:cNvSpPr/>
          <p:nvPr/>
        </p:nvSpPr>
        <p:spPr>
          <a:xfrm>
            <a:off x="6186478" y="3246158"/>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Hanks</a:t>
            </a:r>
            <a:endParaRPr b="1">
              <a:latin typeface="Source Code Pro"/>
              <a:ea typeface="Source Code Pro"/>
              <a:cs typeface="Source Code Pro"/>
              <a:sym typeface="Source Code Pro"/>
            </a:endParaRPr>
          </a:p>
        </p:txBody>
      </p:sp>
      <p:sp>
        <p:nvSpPr>
          <p:cNvPr id="425" name="Google Shape;425;p23"/>
          <p:cNvSpPr/>
          <p:nvPr/>
        </p:nvSpPr>
        <p:spPr>
          <a:xfrm>
            <a:off x="-79898" y="3249024"/>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Dwayne Johnson</a:t>
            </a:r>
            <a:endParaRPr b="1">
              <a:latin typeface="Source Code Pro"/>
              <a:ea typeface="Source Code Pro"/>
              <a:cs typeface="Source Code Pro"/>
              <a:sym typeface="Source Code Pro"/>
            </a:endParaRPr>
          </a:p>
        </p:txBody>
      </p:sp>
      <p:pic>
        <p:nvPicPr>
          <p:cNvPr id="426" name="Google Shape;426;p23"/>
          <p:cNvPicPr preferRelativeResize="0"/>
          <p:nvPr/>
        </p:nvPicPr>
        <p:blipFill>
          <a:blip r:embed="rId13">
            <a:alphaModFix/>
          </a:blip>
          <a:stretch>
            <a:fillRect/>
          </a:stretch>
        </p:blipFill>
        <p:spPr>
          <a:xfrm>
            <a:off x="-7675" y="3893422"/>
            <a:ext cx="483900" cy="410400"/>
          </a:xfrm>
          <a:prstGeom prst="rect">
            <a:avLst/>
          </a:prstGeom>
          <a:noFill/>
          <a:ln>
            <a:noFill/>
          </a:ln>
        </p:spPr>
      </p:pic>
      <p:sp>
        <p:nvSpPr>
          <p:cNvPr id="427" name="Google Shape;427;p23"/>
          <p:cNvSpPr txBox="1"/>
          <p:nvPr/>
        </p:nvSpPr>
        <p:spPr>
          <a:xfrm>
            <a:off x="-100519" y="-94650"/>
            <a:ext cx="5026800" cy="92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5200">
                <a:solidFill>
                  <a:schemeClr val="dk1"/>
                </a:solidFill>
                <a:latin typeface="PT Sans Narrow"/>
                <a:ea typeface="PT Sans Narrow"/>
                <a:cs typeface="PT Sans Narrow"/>
                <a:sym typeface="PT Sans Narrow"/>
              </a:rPr>
              <a:t>SQL ORDER BY</a:t>
            </a:r>
            <a:endParaRPr b="1" sz="5300">
              <a:latin typeface="PT Sans Narrow"/>
              <a:ea typeface="PT Sans Narrow"/>
              <a:cs typeface="PT Sans Narrow"/>
              <a:sym typeface="PT Sans Narrow"/>
            </a:endParaRPr>
          </a:p>
        </p:txBody>
      </p:sp>
      <p:sp>
        <p:nvSpPr>
          <p:cNvPr id="428" name="Google Shape;428;p23"/>
          <p:cNvSpPr txBox="1"/>
          <p:nvPr/>
        </p:nvSpPr>
        <p:spPr>
          <a:xfrm>
            <a:off x="3453550" y="-95242"/>
            <a:ext cx="5844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91CC04"/>
                </a:highlight>
                <a:latin typeface="Roboto Mono"/>
                <a:ea typeface="Roboto Mono"/>
                <a:cs typeface="Roboto Mono"/>
                <a:sym typeface="Roboto Mono"/>
              </a:rPr>
              <a:t>ORDER BY is used to sort the result-set in ascending or descending order. ORDER BY sorts the records in ascending order by default. To sort the records in descending order, use the DESC keyword.</a:t>
            </a:r>
            <a:r>
              <a:rPr b="1" i="1" lang="en" sz="1100" u="sng">
                <a:solidFill>
                  <a:schemeClr val="dk1"/>
                </a:solidFill>
                <a:highlight>
                  <a:srgbClr val="F5C84C"/>
                </a:highlight>
                <a:latin typeface="Roboto Mono"/>
                <a:ea typeface="Roboto Mono"/>
                <a:cs typeface="Roboto Mono"/>
                <a:sym typeface="Roboto Mono"/>
              </a:rPr>
              <a:t>ASC A to Z or 1 to 100, DESC Z to A or 100 to 1.</a:t>
            </a:r>
            <a:endParaRPr b="1" i="1" sz="1100" u="sng">
              <a:solidFill>
                <a:schemeClr val="dk1"/>
              </a:solidFill>
              <a:highlight>
                <a:srgbClr val="F5C84C"/>
              </a:highlight>
              <a:latin typeface="Roboto Mono"/>
              <a:ea typeface="Roboto Mono"/>
              <a:cs typeface="Roboto Mono"/>
              <a:sym typeface="Roboto Mono"/>
            </a:endParaRPr>
          </a:p>
        </p:txBody>
      </p:sp>
      <p:cxnSp>
        <p:nvCxnSpPr>
          <p:cNvPr id="429" name="Google Shape;429;p23"/>
          <p:cNvCxnSpPr/>
          <p:nvPr/>
        </p:nvCxnSpPr>
        <p:spPr>
          <a:xfrm>
            <a:off x="0" y="854416"/>
            <a:ext cx="9153600" cy="9300"/>
          </a:xfrm>
          <a:prstGeom prst="straightConnector1">
            <a:avLst/>
          </a:prstGeom>
          <a:noFill/>
          <a:ln cap="flat" cmpd="sng" w="9525">
            <a:solidFill>
              <a:srgbClr val="7F7F7F"/>
            </a:solidFill>
            <a:prstDash val="dash"/>
            <a:round/>
            <a:headEnd len="sm" w="sm" type="none"/>
            <a:tailEnd len="sm" w="sm" type="none"/>
          </a:ln>
        </p:spPr>
      </p:cxnSp>
      <p:sp>
        <p:nvSpPr>
          <p:cNvPr id="430" name="Google Shape;430;p23"/>
          <p:cNvSpPr txBox="1"/>
          <p:nvPr/>
        </p:nvSpPr>
        <p:spPr>
          <a:xfrm>
            <a:off x="-76200" y="700777"/>
            <a:ext cx="50268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3400">
                <a:solidFill>
                  <a:schemeClr val="dk1"/>
                </a:solidFill>
                <a:latin typeface="PT Sans Narrow"/>
                <a:ea typeface="PT Sans Narrow"/>
                <a:cs typeface="PT Sans Narrow"/>
                <a:sym typeface="PT Sans Narrow"/>
              </a:rPr>
              <a:t>TABLE </a:t>
            </a:r>
            <a:r>
              <a:rPr b="1" lang="en" sz="3400">
                <a:solidFill>
                  <a:schemeClr val="dk1"/>
                </a:solidFill>
                <a:latin typeface="PT Sans Narrow"/>
                <a:ea typeface="PT Sans Narrow"/>
                <a:cs typeface="PT Sans Narrow"/>
                <a:sym typeface="PT Sans Narrow"/>
              </a:rPr>
              <a:t>FULLNAME</a:t>
            </a:r>
            <a:r>
              <a:rPr b="1" lang="en" sz="3400">
                <a:solidFill>
                  <a:schemeClr val="dk1"/>
                </a:solidFill>
                <a:latin typeface="PT Sans Narrow"/>
                <a:ea typeface="PT Sans Narrow"/>
                <a:cs typeface="PT Sans Narrow"/>
                <a:sym typeface="PT Sans Narrow"/>
              </a:rPr>
              <a:t>: Celebrities </a:t>
            </a:r>
            <a:endParaRPr b="1" sz="3500">
              <a:latin typeface="PT Sans Narrow"/>
              <a:ea typeface="PT Sans Narrow"/>
              <a:cs typeface="PT Sans Narrow"/>
              <a:sym typeface="PT Sans Narrow"/>
            </a:endParaRPr>
          </a:p>
        </p:txBody>
      </p:sp>
      <p:pic>
        <p:nvPicPr>
          <p:cNvPr id="431" name="Google Shape;431;p23">
            <a:hlinkClick r:id="rId14"/>
          </p:cNvPr>
          <p:cNvPicPr preferRelativeResize="0"/>
          <p:nvPr/>
        </p:nvPicPr>
        <p:blipFill>
          <a:blip r:embed="rId15">
            <a:alphaModFix/>
          </a:blip>
          <a:stretch>
            <a:fillRect/>
          </a:stretch>
        </p:blipFill>
        <p:spPr>
          <a:xfrm>
            <a:off x="110641" y="4892799"/>
            <a:ext cx="635060" cy="233700"/>
          </a:xfrm>
          <a:prstGeom prst="rect">
            <a:avLst/>
          </a:prstGeom>
          <a:noFill/>
          <a:ln>
            <a:noFill/>
          </a:ln>
        </p:spPr>
      </p:pic>
      <p:pic>
        <p:nvPicPr>
          <p:cNvPr id="432" name="Google Shape;432;p23">
            <a:hlinkClick r:id="rId16"/>
          </p:cNvPr>
          <p:cNvPicPr preferRelativeResize="0"/>
          <p:nvPr/>
        </p:nvPicPr>
        <p:blipFill>
          <a:blip r:embed="rId17">
            <a:alphaModFix/>
          </a:blip>
          <a:stretch>
            <a:fillRect/>
          </a:stretch>
        </p:blipFill>
        <p:spPr>
          <a:xfrm>
            <a:off x="822225" y="4886049"/>
            <a:ext cx="1324300" cy="233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cxnSp>
        <p:nvCxnSpPr>
          <p:cNvPr id="437" name="Google Shape;437;p24"/>
          <p:cNvCxnSpPr/>
          <p:nvPr/>
        </p:nvCxnSpPr>
        <p:spPr>
          <a:xfrm flipH="1">
            <a:off x="5141400" y="4192510"/>
            <a:ext cx="300" cy="696000"/>
          </a:xfrm>
          <a:prstGeom prst="straightConnector1">
            <a:avLst/>
          </a:prstGeom>
          <a:noFill/>
          <a:ln cap="flat" cmpd="sng" w="9525">
            <a:solidFill>
              <a:srgbClr val="7F7F7F"/>
            </a:solidFill>
            <a:prstDash val="dash"/>
            <a:round/>
            <a:headEnd len="sm" w="sm" type="none"/>
            <a:tailEnd len="sm" w="sm" type="none"/>
          </a:ln>
        </p:spPr>
      </p:cxnSp>
      <p:sp>
        <p:nvSpPr>
          <p:cNvPr id="438" name="Google Shape;438;p24"/>
          <p:cNvSpPr/>
          <p:nvPr/>
        </p:nvSpPr>
        <p:spPr>
          <a:xfrm>
            <a:off x="7004662" y="4049308"/>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9" name="Google Shape;439;p24"/>
          <p:cNvSpPr/>
          <p:nvPr/>
        </p:nvSpPr>
        <p:spPr>
          <a:xfrm>
            <a:off x="2354400" y="4033824"/>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0" name="Google Shape;440;p24"/>
          <p:cNvSpPr/>
          <p:nvPr/>
        </p:nvSpPr>
        <p:spPr>
          <a:xfrm>
            <a:off x="0" y="3875860"/>
            <a:ext cx="9144000" cy="410400"/>
          </a:xfrm>
          <a:prstGeom prst="rect">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1" name="Google Shape;441;p24"/>
          <p:cNvSpPr/>
          <p:nvPr/>
        </p:nvSpPr>
        <p:spPr>
          <a:xfrm>
            <a:off x="0" y="4909800"/>
            <a:ext cx="9911400" cy="2337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42" name="Google Shape;442;p24"/>
          <p:cNvSpPr txBox="1"/>
          <p:nvPr/>
        </p:nvSpPr>
        <p:spPr>
          <a:xfrm>
            <a:off x="5142000" y="4300955"/>
            <a:ext cx="4002300" cy="5541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Clr>
                <a:schemeClr val="dk1"/>
              </a:buClr>
              <a:buSzPts val="1100"/>
              <a:buFont typeface="Arial"/>
              <a:buNone/>
            </a:pPr>
            <a:r>
              <a:rPr b="1" lang="en" sz="1200">
                <a:solidFill>
                  <a:schemeClr val="dk1"/>
                </a:solidFill>
                <a:latin typeface="PT Sans Narrow"/>
                <a:ea typeface="PT Sans Narrow"/>
                <a:cs typeface="PT Sans Narrow"/>
                <a:sym typeface="PT Sans Narrow"/>
              </a:rPr>
              <a:t>SELECT *</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Clr>
                <a:schemeClr val="dk1"/>
              </a:buClr>
              <a:buSzPts val="1100"/>
              <a:buFont typeface="Arial"/>
              <a:buNone/>
            </a:pPr>
            <a:r>
              <a:rPr b="1" lang="en" sz="1200">
                <a:solidFill>
                  <a:schemeClr val="dk1"/>
                </a:solidFill>
                <a:latin typeface="PT Sans Narrow"/>
                <a:ea typeface="PT Sans Narrow"/>
                <a:cs typeface="PT Sans Narrow"/>
                <a:sym typeface="PT Sans Narrow"/>
              </a:rPr>
              <a:t>FROM Celebrities</a:t>
            </a:r>
            <a:br>
              <a:rPr b="1" lang="en" sz="1200">
                <a:solidFill>
                  <a:schemeClr val="dk1"/>
                </a:solidFill>
                <a:latin typeface="PT Sans Narrow"/>
                <a:ea typeface="PT Sans Narrow"/>
                <a:cs typeface="PT Sans Narrow"/>
                <a:sym typeface="PT Sans Narrow"/>
              </a:rPr>
            </a:br>
            <a:r>
              <a:rPr b="1" lang="en" sz="1200">
                <a:solidFill>
                  <a:schemeClr val="dk1"/>
                </a:solidFill>
                <a:latin typeface="PT Sans Narrow"/>
                <a:ea typeface="PT Sans Narrow"/>
                <a:cs typeface="PT Sans Narrow"/>
                <a:sym typeface="PT Sans Narrow"/>
              </a:rPr>
              <a:t>ORDER BY </a:t>
            </a:r>
            <a:r>
              <a:rPr b="1" lang="en" sz="1200">
                <a:solidFill>
                  <a:schemeClr val="dk1"/>
                </a:solidFill>
                <a:highlight>
                  <a:srgbClr val="91CC04"/>
                </a:highlight>
                <a:latin typeface="PT Sans Narrow"/>
                <a:ea typeface="PT Sans Narrow"/>
                <a:cs typeface="PT Sans Narrow"/>
                <a:sym typeface="PT Sans Narrow"/>
              </a:rPr>
              <a:t>FULLNAME DESC</a:t>
            </a:r>
            <a:endParaRPr b="1" sz="1200">
              <a:solidFill>
                <a:schemeClr val="dk1"/>
              </a:solidFill>
              <a:highlight>
                <a:srgbClr val="91CC04"/>
              </a:highlight>
              <a:latin typeface="PT Sans Narrow"/>
              <a:ea typeface="PT Sans Narrow"/>
              <a:cs typeface="PT Sans Narrow"/>
              <a:sym typeface="PT Sans Narrow"/>
            </a:endParaRPr>
          </a:p>
          <a:p>
            <a:pPr indent="0" lvl="0" marL="171450" rtl="0" algn="ctr">
              <a:spcBef>
                <a:spcPts val="0"/>
              </a:spcBef>
              <a:spcAft>
                <a:spcPts val="0"/>
              </a:spcAft>
              <a:buClr>
                <a:schemeClr val="dk1"/>
              </a:buClr>
              <a:buSzPts val="1100"/>
              <a:buFont typeface="Arial"/>
              <a:buNone/>
            </a:pPr>
            <a:r>
              <a:t/>
            </a:r>
            <a:endParaRPr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Clr>
                <a:schemeClr val="dk1"/>
              </a:buClr>
              <a:buSzPts val="1100"/>
              <a:buFont typeface="Arial"/>
              <a:buNone/>
            </a:pPr>
            <a:r>
              <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Clr>
                <a:schemeClr val="dk1"/>
              </a:buClr>
              <a:buSzPts val="1100"/>
              <a:buFont typeface="Arial"/>
              <a:buNone/>
            </a:pPr>
            <a:r>
              <a:t/>
            </a:r>
            <a:endParaRPr b="1" sz="1500">
              <a:solidFill>
                <a:schemeClr val="dk1"/>
              </a:solidFill>
              <a:latin typeface="PT Sans Narrow"/>
              <a:ea typeface="PT Sans Narrow"/>
              <a:cs typeface="PT Sans Narrow"/>
              <a:sym typeface="PT Sans Narrow"/>
            </a:endParaRPr>
          </a:p>
          <a:p>
            <a:pPr indent="0" lvl="0" marL="171450" marR="0" rtl="0" algn="ctr">
              <a:spcBef>
                <a:spcPts val="0"/>
              </a:spcBef>
              <a:spcAft>
                <a:spcPts val="0"/>
              </a:spcAft>
              <a:buNone/>
            </a:pPr>
            <a:r>
              <a:t/>
            </a:r>
            <a:endParaRPr b="1" sz="1200">
              <a:solidFill>
                <a:schemeClr val="dk1"/>
              </a:solidFill>
              <a:latin typeface="PT Sans Narrow"/>
              <a:ea typeface="PT Sans Narrow"/>
              <a:cs typeface="PT Sans Narrow"/>
              <a:sym typeface="PT Sans Narrow"/>
            </a:endParaRPr>
          </a:p>
        </p:txBody>
      </p:sp>
      <p:pic>
        <p:nvPicPr>
          <p:cNvPr id="443" name="Google Shape;443;p24"/>
          <p:cNvPicPr preferRelativeResize="0"/>
          <p:nvPr/>
        </p:nvPicPr>
        <p:blipFill>
          <a:blip r:embed="rId3">
            <a:alphaModFix/>
          </a:blip>
          <a:stretch>
            <a:fillRect/>
          </a:stretch>
        </p:blipFill>
        <p:spPr>
          <a:xfrm>
            <a:off x="8554150" y="4850400"/>
            <a:ext cx="369300" cy="369300"/>
          </a:xfrm>
          <a:prstGeom prst="rect">
            <a:avLst/>
          </a:prstGeom>
          <a:noFill/>
          <a:ln>
            <a:noFill/>
          </a:ln>
        </p:spPr>
      </p:pic>
      <p:sp>
        <p:nvSpPr>
          <p:cNvPr id="444" name="Google Shape;444;p24"/>
          <p:cNvSpPr txBox="1"/>
          <p:nvPr/>
        </p:nvSpPr>
        <p:spPr>
          <a:xfrm>
            <a:off x="0" y="3924060"/>
            <a:ext cx="5141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ANSWER</a:t>
            </a:r>
            <a:endParaRPr b="1" sz="1800">
              <a:latin typeface="PT Sans Narrow"/>
              <a:ea typeface="PT Sans Narrow"/>
              <a:cs typeface="PT Sans Narrow"/>
              <a:sym typeface="PT Sans Narrow"/>
            </a:endParaRPr>
          </a:p>
        </p:txBody>
      </p:sp>
      <p:sp>
        <p:nvSpPr>
          <p:cNvPr id="445" name="Google Shape;445;p24"/>
          <p:cNvSpPr txBox="1"/>
          <p:nvPr/>
        </p:nvSpPr>
        <p:spPr>
          <a:xfrm>
            <a:off x="5141700" y="3929485"/>
            <a:ext cx="4002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SQL QUERY</a:t>
            </a:r>
            <a:endParaRPr b="1" sz="1800">
              <a:latin typeface="PT Sans Narrow"/>
              <a:ea typeface="PT Sans Narrow"/>
              <a:cs typeface="PT Sans Narrow"/>
              <a:sym typeface="PT Sans Narrow"/>
            </a:endParaRPr>
          </a:p>
        </p:txBody>
      </p:sp>
      <p:sp>
        <p:nvSpPr>
          <p:cNvPr id="446" name="Google Shape;446;p24"/>
          <p:cNvSpPr txBox="1"/>
          <p:nvPr/>
        </p:nvSpPr>
        <p:spPr>
          <a:xfrm>
            <a:off x="0" y="4395300"/>
            <a:ext cx="5141400" cy="4839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lang="en">
                <a:solidFill>
                  <a:schemeClr val="dk1"/>
                </a:solidFill>
                <a:latin typeface="PT Sans Narrow"/>
                <a:ea typeface="PT Sans Narrow"/>
                <a:cs typeface="PT Sans Narrow"/>
                <a:sym typeface="PT Sans Narrow"/>
              </a:rPr>
              <a:t>We would have to add </a:t>
            </a:r>
            <a:r>
              <a:rPr b="1" lang="en">
                <a:solidFill>
                  <a:schemeClr val="dk1"/>
                </a:solidFill>
                <a:latin typeface="PT Sans Narrow"/>
                <a:ea typeface="PT Sans Narrow"/>
                <a:cs typeface="PT Sans Narrow"/>
                <a:sym typeface="PT Sans Narrow"/>
              </a:rPr>
              <a:t>DESC </a:t>
            </a:r>
            <a:r>
              <a:rPr lang="en">
                <a:solidFill>
                  <a:schemeClr val="dk1"/>
                </a:solidFill>
                <a:latin typeface="PT Sans Narrow"/>
                <a:ea typeface="PT Sans Narrow"/>
                <a:cs typeface="PT Sans Narrow"/>
                <a:sym typeface="PT Sans Narrow"/>
              </a:rPr>
              <a:t>after fullname.</a:t>
            </a:r>
            <a:endParaRPr>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a:solidFill>
                <a:schemeClr val="dk1"/>
              </a:solidFill>
              <a:latin typeface="PT Sans Narrow"/>
              <a:ea typeface="PT Sans Narrow"/>
              <a:cs typeface="PT Sans Narrow"/>
              <a:sym typeface="PT Sans Narrow"/>
            </a:endParaRPr>
          </a:p>
        </p:txBody>
      </p:sp>
      <p:sp>
        <p:nvSpPr>
          <p:cNvPr id="447" name="Google Shape;447;p24"/>
          <p:cNvSpPr txBox="1"/>
          <p:nvPr/>
        </p:nvSpPr>
        <p:spPr>
          <a:xfrm>
            <a:off x="3642380" y="4882500"/>
            <a:ext cx="4831800" cy="26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500">
                <a:latin typeface="Roboto Mono"/>
                <a:ea typeface="Roboto Mono"/>
                <a:cs typeface="Roboto Mono"/>
                <a:sym typeface="Roboto Mono"/>
              </a:rPr>
              <a:t>Images from  </a:t>
            </a:r>
            <a:r>
              <a:rPr i="1" lang="en" sz="500" u="sng">
                <a:solidFill>
                  <a:schemeClr val="hlink"/>
                </a:solidFill>
                <a:latin typeface="Roboto Mono"/>
                <a:ea typeface="Roboto Mono"/>
                <a:cs typeface="Roboto Mono"/>
                <a:sym typeface="Roboto Mono"/>
                <a:hlinkClick r:id="rId4"/>
              </a:rPr>
              <a:t>Wikimedia Commons</a:t>
            </a:r>
            <a:r>
              <a:rPr i="1" lang="en" sz="500">
                <a:latin typeface="Roboto Mono"/>
                <a:ea typeface="Roboto Mono"/>
                <a:cs typeface="Roboto Mono"/>
                <a:sym typeface="Roboto Mono"/>
              </a:rPr>
              <a:t> </a:t>
            </a:r>
            <a:r>
              <a:rPr lang="en" sz="500">
                <a:latin typeface="Roboto Mono"/>
                <a:ea typeface="Roboto Mono"/>
                <a:cs typeface="Roboto Mono"/>
                <a:sym typeface="Roboto Mono"/>
              </a:rPr>
              <a:t>and icon made by </a:t>
            </a:r>
            <a:r>
              <a:rPr lang="en" sz="500" u="sng">
                <a:solidFill>
                  <a:schemeClr val="hlink"/>
                </a:solidFill>
                <a:latin typeface="Roboto Mono"/>
                <a:ea typeface="Roboto Mono"/>
                <a:cs typeface="Roboto Mono"/>
                <a:sym typeface="Roboto Mono"/>
                <a:hlinkClick r:id="rId5"/>
              </a:rPr>
              <a:t>FreePik</a:t>
            </a:r>
            <a:r>
              <a:rPr lang="en" sz="500">
                <a:latin typeface="Roboto Mono"/>
                <a:ea typeface="Roboto Mono"/>
                <a:cs typeface="Roboto Mono"/>
                <a:sym typeface="Roboto Mono"/>
              </a:rPr>
              <a:t> and </a:t>
            </a:r>
            <a:r>
              <a:rPr lang="en" sz="500" u="sng">
                <a:solidFill>
                  <a:schemeClr val="hlink"/>
                </a:solidFill>
                <a:latin typeface="Roboto Mono"/>
                <a:ea typeface="Roboto Mono"/>
                <a:cs typeface="Roboto Mono"/>
                <a:sym typeface="Roboto Mono"/>
                <a:hlinkClick r:id="rId6"/>
              </a:rPr>
              <a:t>SmashIcons</a:t>
            </a:r>
            <a:r>
              <a:rPr lang="en" sz="500">
                <a:latin typeface="Roboto Mono"/>
                <a:ea typeface="Roboto Mono"/>
                <a:cs typeface="Roboto Mono"/>
                <a:sym typeface="Roboto Mono"/>
              </a:rPr>
              <a:t> from Flaticon</a:t>
            </a:r>
            <a:endParaRPr sz="500">
              <a:latin typeface="Roboto Mono"/>
              <a:ea typeface="Roboto Mono"/>
              <a:cs typeface="Roboto Mono"/>
              <a:sym typeface="Roboto Mono"/>
            </a:endParaRPr>
          </a:p>
        </p:txBody>
      </p:sp>
      <p:sp>
        <p:nvSpPr>
          <p:cNvPr id="448" name="Google Shape;448;p24"/>
          <p:cNvSpPr/>
          <p:nvPr/>
        </p:nvSpPr>
        <p:spPr>
          <a:xfrm>
            <a:off x="-84376" y="3263716"/>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Holland</a:t>
            </a:r>
            <a:endParaRPr b="1">
              <a:latin typeface="Source Code Pro"/>
              <a:ea typeface="Source Code Pro"/>
              <a:cs typeface="Source Code Pro"/>
              <a:sym typeface="Source Code Pro"/>
            </a:endParaRPr>
          </a:p>
        </p:txBody>
      </p:sp>
      <p:sp>
        <p:nvSpPr>
          <p:cNvPr id="449" name="Google Shape;449;p24"/>
          <p:cNvSpPr/>
          <p:nvPr/>
        </p:nvSpPr>
        <p:spPr>
          <a:xfrm>
            <a:off x="4597794" y="3253990"/>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Margot Robbie</a:t>
            </a:r>
            <a:endParaRPr b="1">
              <a:latin typeface="Source Code Pro"/>
              <a:ea typeface="Source Code Pro"/>
              <a:cs typeface="Source Code Pro"/>
              <a:sym typeface="Source Code Pro"/>
            </a:endParaRPr>
          </a:p>
        </p:txBody>
      </p:sp>
      <p:sp>
        <p:nvSpPr>
          <p:cNvPr id="450" name="Google Shape;450;p24"/>
          <p:cNvSpPr/>
          <p:nvPr/>
        </p:nvSpPr>
        <p:spPr>
          <a:xfrm>
            <a:off x="3025067" y="324987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Scarlett Johansson</a:t>
            </a:r>
            <a:endParaRPr b="1">
              <a:latin typeface="Source Code Pro"/>
              <a:ea typeface="Source Code Pro"/>
              <a:cs typeface="Source Code Pro"/>
              <a:sym typeface="Source Code Pro"/>
            </a:endParaRPr>
          </a:p>
        </p:txBody>
      </p:sp>
      <p:sp>
        <p:nvSpPr>
          <p:cNvPr id="451" name="Google Shape;451;p24"/>
          <p:cNvSpPr/>
          <p:nvPr/>
        </p:nvSpPr>
        <p:spPr>
          <a:xfrm>
            <a:off x="6129078" y="3246160"/>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endParaRPr b="1">
              <a:latin typeface="Source Code Pro"/>
              <a:ea typeface="Source Code Pro"/>
              <a:cs typeface="Source Code Pro"/>
              <a:sym typeface="Source Code Pro"/>
            </a:endParaRPr>
          </a:p>
          <a:p>
            <a:pPr indent="0" lvl="0" marL="0" rtl="0" algn="ctr">
              <a:spcBef>
                <a:spcPts val="0"/>
              </a:spcBef>
              <a:spcAft>
                <a:spcPts val="0"/>
              </a:spcAft>
              <a:buNone/>
            </a:pPr>
            <a:r>
              <a:rPr b="1" lang="en">
                <a:latin typeface="Source Code Pro"/>
                <a:ea typeface="Source Code Pro"/>
                <a:cs typeface="Source Code Pro"/>
                <a:sym typeface="Source Code Pro"/>
              </a:rPr>
              <a:t>Gal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Gadot</a:t>
            </a:r>
            <a:endParaRPr b="1">
              <a:latin typeface="Source Code Pro"/>
              <a:ea typeface="Source Code Pro"/>
              <a:cs typeface="Source Code Pro"/>
              <a:sym typeface="Source Code Pro"/>
            </a:endParaRPr>
          </a:p>
        </p:txBody>
      </p:sp>
      <p:pic>
        <p:nvPicPr>
          <p:cNvPr id="452" name="Google Shape;452;p24"/>
          <p:cNvPicPr preferRelativeResize="0"/>
          <p:nvPr/>
        </p:nvPicPr>
        <p:blipFill>
          <a:blip r:embed="rId7">
            <a:alphaModFix/>
          </a:blip>
          <a:stretch>
            <a:fillRect/>
          </a:stretch>
        </p:blipFill>
        <p:spPr>
          <a:xfrm>
            <a:off x="6214763" y="1193510"/>
            <a:ext cx="1306601" cy="1578976"/>
          </a:xfrm>
          <a:prstGeom prst="rect">
            <a:avLst/>
          </a:prstGeom>
          <a:noFill/>
          <a:ln cap="flat" cmpd="sng" w="28575">
            <a:solidFill>
              <a:srgbClr val="000000"/>
            </a:solidFill>
            <a:prstDash val="solid"/>
            <a:round/>
            <a:headEnd len="sm" w="sm" type="none"/>
            <a:tailEnd len="sm" w="sm" type="none"/>
          </a:ln>
        </p:spPr>
      </p:pic>
      <p:pic>
        <p:nvPicPr>
          <p:cNvPr id="453" name="Google Shape;453;p24"/>
          <p:cNvPicPr preferRelativeResize="0"/>
          <p:nvPr/>
        </p:nvPicPr>
        <p:blipFill>
          <a:blip r:embed="rId8">
            <a:alphaModFix/>
          </a:blip>
          <a:stretch>
            <a:fillRect/>
          </a:stretch>
        </p:blipFill>
        <p:spPr>
          <a:xfrm>
            <a:off x="3110726" y="1201702"/>
            <a:ext cx="1306801" cy="1703049"/>
          </a:xfrm>
          <a:prstGeom prst="rect">
            <a:avLst/>
          </a:prstGeom>
          <a:noFill/>
          <a:ln cap="flat" cmpd="sng" w="28575">
            <a:solidFill>
              <a:srgbClr val="000000"/>
            </a:solidFill>
            <a:prstDash val="solid"/>
            <a:round/>
            <a:headEnd len="sm" w="sm" type="none"/>
            <a:tailEnd len="sm" w="sm" type="none"/>
          </a:ln>
        </p:spPr>
      </p:pic>
      <p:pic>
        <p:nvPicPr>
          <p:cNvPr id="454" name="Google Shape;454;p24"/>
          <p:cNvPicPr preferRelativeResize="0"/>
          <p:nvPr/>
        </p:nvPicPr>
        <p:blipFill>
          <a:blip r:embed="rId9">
            <a:alphaModFix/>
          </a:blip>
          <a:stretch>
            <a:fillRect/>
          </a:stretch>
        </p:blipFill>
        <p:spPr>
          <a:xfrm>
            <a:off x="4683393" y="1205690"/>
            <a:ext cx="1306800" cy="1784999"/>
          </a:xfrm>
          <a:prstGeom prst="rect">
            <a:avLst/>
          </a:prstGeom>
          <a:noFill/>
          <a:ln cap="flat" cmpd="sng" w="28575">
            <a:solidFill>
              <a:srgbClr val="000000"/>
            </a:solidFill>
            <a:prstDash val="solid"/>
            <a:round/>
            <a:headEnd len="sm" w="sm" type="none"/>
            <a:tailEnd len="sm" w="sm" type="none"/>
          </a:ln>
        </p:spPr>
      </p:pic>
      <p:pic>
        <p:nvPicPr>
          <p:cNvPr id="455" name="Google Shape;455;p24"/>
          <p:cNvPicPr preferRelativeResize="0"/>
          <p:nvPr/>
        </p:nvPicPr>
        <p:blipFill>
          <a:blip r:embed="rId10">
            <a:alphaModFix/>
          </a:blip>
          <a:stretch>
            <a:fillRect/>
          </a:stretch>
        </p:blipFill>
        <p:spPr>
          <a:xfrm>
            <a:off x="7756301" y="1190407"/>
            <a:ext cx="1306800" cy="1972924"/>
          </a:xfrm>
          <a:prstGeom prst="rect">
            <a:avLst/>
          </a:prstGeom>
          <a:noFill/>
          <a:ln cap="flat" cmpd="sng" w="28575">
            <a:solidFill>
              <a:srgbClr val="000000"/>
            </a:solidFill>
            <a:prstDash val="solid"/>
            <a:round/>
            <a:headEnd len="sm" w="sm" type="none"/>
            <a:tailEnd len="sm" w="sm" type="none"/>
          </a:ln>
        </p:spPr>
      </p:pic>
      <p:pic>
        <p:nvPicPr>
          <p:cNvPr id="456" name="Google Shape;456;p24"/>
          <p:cNvPicPr preferRelativeResize="0"/>
          <p:nvPr/>
        </p:nvPicPr>
        <p:blipFill>
          <a:blip r:embed="rId11">
            <a:alphaModFix/>
          </a:blip>
          <a:stretch>
            <a:fillRect/>
          </a:stretch>
        </p:blipFill>
        <p:spPr>
          <a:xfrm>
            <a:off x="1221" y="1215545"/>
            <a:ext cx="1306600" cy="1972925"/>
          </a:xfrm>
          <a:prstGeom prst="rect">
            <a:avLst/>
          </a:prstGeom>
          <a:noFill/>
          <a:ln cap="flat" cmpd="sng" w="28575">
            <a:solidFill>
              <a:srgbClr val="000000"/>
            </a:solidFill>
            <a:prstDash val="solid"/>
            <a:round/>
            <a:headEnd len="sm" w="sm" type="none"/>
            <a:tailEnd len="sm" w="sm" type="none"/>
          </a:ln>
        </p:spPr>
      </p:pic>
      <p:pic>
        <p:nvPicPr>
          <p:cNvPr id="457" name="Google Shape;457;p24"/>
          <p:cNvPicPr preferRelativeResize="0"/>
          <p:nvPr/>
        </p:nvPicPr>
        <p:blipFill>
          <a:blip r:embed="rId12">
            <a:alphaModFix/>
          </a:blip>
          <a:stretch>
            <a:fillRect/>
          </a:stretch>
        </p:blipFill>
        <p:spPr>
          <a:xfrm>
            <a:off x="1557397" y="1215525"/>
            <a:ext cx="1306616" cy="1972937"/>
          </a:xfrm>
          <a:prstGeom prst="rect">
            <a:avLst/>
          </a:prstGeom>
          <a:noFill/>
          <a:ln cap="flat" cmpd="sng" w="28575">
            <a:solidFill>
              <a:srgbClr val="000000"/>
            </a:solidFill>
            <a:prstDash val="solid"/>
            <a:round/>
            <a:headEnd len="sm" w="sm" type="none"/>
            <a:tailEnd len="sm" w="sm" type="none"/>
          </a:ln>
        </p:spPr>
      </p:pic>
      <p:sp>
        <p:nvSpPr>
          <p:cNvPr id="458" name="Google Shape;458;p24"/>
          <p:cNvSpPr/>
          <p:nvPr/>
        </p:nvSpPr>
        <p:spPr>
          <a:xfrm>
            <a:off x="1471731" y="2587925"/>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63</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459" name="Google Shape;459;p24"/>
          <p:cNvSpPr/>
          <p:nvPr/>
        </p:nvSpPr>
        <p:spPr>
          <a:xfrm>
            <a:off x="-66916" y="2587795"/>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24</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English</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460" name="Google Shape;460;p24"/>
          <p:cNvSpPr/>
          <p:nvPr/>
        </p:nvSpPr>
        <p:spPr>
          <a:xfrm>
            <a:off x="7683751" y="2562957"/>
            <a:ext cx="1465800" cy="6756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Source Code Pro"/>
                <a:ea typeface="Source Code Pro"/>
                <a:cs typeface="Source Code Pro"/>
                <a:sym typeface="Source Code Pro"/>
              </a:rPr>
              <a:t>AGE: 48</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American</a:t>
            </a:r>
            <a:endParaRPr b="1" sz="1000">
              <a:latin typeface="Source Code Pro"/>
              <a:ea typeface="Source Code Pro"/>
              <a:cs typeface="Source Code Pro"/>
              <a:sym typeface="Source Code Pro"/>
            </a:endParaRPr>
          </a:p>
        </p:txBody>
      </p:sp>
      <p:sp>
        <p:nvSpPr>
          <p:cNvPr id="461" name="Google Shape;461;p24"/>
          <p:cNvSpPr/>
          <p:nvPr/>
        </p:nvSpPr>
        <p:spPr>
          <a:xfrm>
            <a:off x="4596981" y="2578315"/>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29</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Australian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462" name="Google Shape;462;p24"/>
          <p:cNvSpPr/>
          <p:nvPr/>
        </p:nvSpPr>
        <p:spPr>
          <a:xfrm>
            <a:off x="3041701" y="2573877"/>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463" name="Google Shape;463;p24"/>
          <p:cNvSpPr/>
          <p:nvPr/>
        </p:nvSpPr>
        <p:spPr>
          <a:xfrm>
            <a:off x="6141226" y="2570335"/>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Israeli</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464" name="Google Shape;464;p24"/>
          <p:cNvSpPr/>
          <p:nvPr/>
        </p:nvSpPr>
        <p:spPr>
          <a:xfrm>
            <a:off x="1471733" y="3263866"/>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Hanks</a:t>
            </a:r>
            <a:endParaRPr b="1">
              <a:latin typeface="Source Code Pro"/>
              <a:ea typeface="Source Code Pro"/>
              <a:cs typeface="Source Code Pro"/>
              <a:sym typeface="Source Code Pro"/>
            </a:endParaRPr>
          </a:p>
        </p:txBody>
      </p:sp>
      <p:sp>
        <p:nvSpPr>
          <p:cNvPr id="465" name="Google Shape;465;p24"/>
          <p:cNvSpPr/>
          <p:nvPr/>
        </p:nvSpPr>
        <p:spPr>
          <a:xfrm>
            <a:off x="7670777" y="3238878"/>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Dwayne Johnson</a:t>
            </a:r>
            <a:endParaRPr b="1">
              <a:latin typeface="Source Code Pro"/>
              <a:ea typeface="Source Code Pro"/>
              <a:cs typeface="Source Code Pro"/>
              <a:sym typeface="Source Code Pro"/>
            </a:endParaRPr>
          </a:p>
        </p:txBody>
      </p:sp>
      <p:pic>
        <p:nvPicPr>
          <p:cNvPr id="466" name="Google Shape;466;p24"/>
          <p:cNvPicPr preferRelativeResize="0"/>
          <p:nvPr/>
        </p:nvPicPr>
        <p:blipFill>
          <a:blip r:embed="rId13">
            <a:alphaModFix/>
          </a:blip>
          <a:stretch>
            <a:fillRect/>
          </a:stretch>
        </p:blipFill>
        <p:spPr>
          <a:xfrm>
            <a:off x="-7675" y="3893422"/>
            <a:ext cx="483900" cy="410400"/>
          </a:xfrm>
          <a:prstGeom prst="rect">
            <a:avLst/>
          </a:prstGeom>
          <a:noFill/>
          <a:ln>
            <a:noFill/>
          </a:ln>
        </p:spPr>
      </p:pic>
      <p:sp>
        <p:nvSpPr>
          <p:cNvPr id="467" name="Google Shape;467;p24"/>
          <p:cNvSpPr txBox="1"/>
          <p:nvPr/>
        </p:nvSpPr>
        <p:spPr>
          <a:xfrm>
            <a:off x="-100519" y="-94650"/>
            <a:ext cx="5026800" cy="92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5200">
                <a:solidFill>
                  <a:schemeClr val="dk1"/>
                </a:solidFill>
                <a:latin typeface="PT Sans Narrow"/>
                <a:ea typeface="PT Sans Narrow"/>
                <a:cs typeface="PT Sans Narrow"/>
                <a:sym typeface="PT Sans Narrow"/>
              </a:rPr>
              <a:t>SQL ORDER BY</a:t>
            </a:r>
            <a:endParaRPr b="1" sz="5300">
              <a:latin typeface="PT Sans Narrow"/>
              <a:ea typeface="PT Sans Narrow"/>
              <a:cs typeface="PT Sans Narrow"/>
              <a:sym typeface="PT Sans Narrow"/>
            </a:endParaRPr>
          </a:p>
        </p:txBody>
      </p:sp>
      <p:sp>
        <p:nvSpPr>
          <p:cNvPr id="468" name="Google Shape;468;p24"/>
          <p:cNvSpPr txBox="1"/>
          <p:nvPr/>
        </p:nvSpPr>
        <p:spPr>
          <a:xfrm>
            <a:off x="3453550" y="-95242"/>
            <a:ext cx="5844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91CC04"/>
                </a:highlight>
                <a:latin typeface="Roboto Mono"/>
                <a:ea typeface="Roboto Mono"/>
                <a:cs typeface="Roboto Mono"/>
                <a:sym typeface="Roboto Mono"/>
              </a:rPr>
              <a:t>ORDER BY is used to sort the result-set in ascending or descending order. ORDER BY sorts the records in ascending order by default. To sort the records in descending order, use the DESC keyword.</a:t>
            </a:r>
            <a:r>
              <a:rPr b="1" i="1" lang="en" sz="1100" u="sng">
                <a:solidFill>
                  <a:schemeClr val="dk1"/>
                </a:solidFill>
                <a:highlight>
                  <a:srgbClr val="F5C84C"/>
                </a:highlight>
                <a:latin typeface="Roboto Mono"/>
                <a:ea typeface="Roboto Mono"/>
                <a:cs typeface="Roboto Mono"/>
                <a:sym typeface="Roboto Mono"/>
              </a:rPr>
              <a:t>ASC A to Z or 1 to 100, DESC Z to A or 100 to 1.</a:t>
            </a:r>
            <a:endParaRPr b="1" i="1" sz="1100" u="sng">
              <a:solidFill>
                <a:schemeClr val="dk1"/>
              </a:solidFill>
              <a:highlight>
                <a:srgbClr val="F5C84C"/>
              </a:highlight>
              <a:latin typeface="Roboto Mono"/>
              <a:ea typeface="Roboto Mono"/>
              <a:cs typeface="Roboto Mono"/>
              <a:sym typeface="Roboto Mono"/>
            </a:endParaRPr>
          </a:p>
        </p:txBody>
      </p:sp>
      <p:cxnSp>
        <p:nvCxnSpPr>
          <p:cNvPr id="469" name="Google Shape;469;p24"/>
          <p:cNvCxnSpPr/>
          <p:nvPr/>
        </p:nvCxnSpPr>
        <p:spPr>
          <a:xfrm>
            <a:off x="0" y="854416"/>
            <a:ext cx="9153600" cy="9300"/>
          </a:xfrm>
          <a:prstGeom prst="straightConnector1">
            <a:avLst/>
          </a:prstGeom>
          <a:noFill/>
          <a:ln cap="flat" cmpd="sng" w="9525">
            <a:solidFill>
              <a:srgbClr val="7F7F7F"/>
            </a:solidFill>
            <a:prstDash val="dash"/>
            <a:round/>
            <a:headEnd len="sm" w="sm" type="none"/>
            <a:tailEnd len="sm" w="sm" type="none"/>
          </a:ln>
        </p:spPr>
      </p:cxnSp>
      <p:sp>
        <p:nvSpPr>
          <p:cNvPr id="470" name="Google Shape;470;p24"/>
          <p:cNvSpPr txBox="1"/>
          <p:nvPr/>
        </p:nvSpPr>
        <p:spPr>
          <a:xfrm>
            <a:off x="-76200" y="700777"/>
            <a:ext cx="50268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3400">
                <a:solidFill>
                  <a:schemeClr val="dk1"/>
                </a:solidFill>
                <a:latin typeface="PT Sans Narrow"/>
                <a:ea typeface="PT Sans Narrow"/>
                <a:cs typeface="PT Sans Narrow"/>
                <a:sym typeface="PT Sans Narrow"/>
              </a:rPr>
              <a:t>TABLE </a:t>
            </a:r>
            <a:r>
              <a:rPr b="1" lang="en" sz="3400">
                <a:solidFill>
                  <a:schemeClr val="dk1"/>
                </a:solidFill>
                <a:latin typeface="PT Sans Narrow"/>
                <a:ea typeface="PT Sans Narrow"/>
                <a:cs typeface="PT Sans Narrow"/>
                <a:sym typeface="PT Sans Narrow"/>
              </a:rPr>
              <a:t>FULLNAME</a:t>
            </a:r>
            <a:r>
              <a:rPr b="1" lang="en" sz="3400">
                <a:solidFill>
                  <a:schemeClr val="dk1"/>
                </a:solidFill>
                <a:latin typeface="PT Sans Narrow"/>
                <a:ea typeface="PT Sans Narrow"/>
                <a:cs typeface="PT Sans Narrow"/>
                <a:sym typeface="PT Sans Narrow"/>
              </a:rPr>
              <a:t>: Celebrities </a:t>
            </a:r>
            <a:endParaRPr b="1" sz="3500">
              <a:latin typeface="PT Sans Narrow"/>
              <a:ea typeface="PT Sans Narrow"/>
              <a:cs typeface="PT Sans Narrow"/>
              <a:sym typeface="PT Sans Narrow"/>
            </a:endParaRPr>
          </a:p>
        </p:txBody>
      </p:sp>
      <p:pic>
        <p:nvPicPr>
          <p:cNvPr id="471" name="Google Shape;471;p24">
            <a:hlinkClick r:id="rId14"/>
          </p:cNvPr>
          <p:cNvPicPr preferRelativeResize="0"/>
          <p:nvPr/>
        </p:nvPicPr>
        <p:blipFill>
          <a:blip r:embed="rId15">
            <a:alphaModFix/>
          </a:blip>
          <a:stretch>
            <a:fillRect/>
          </a:stretch>
        </p:blipFill>
        <p:spPr>
          <a:xfrm>
            <a:off x="110641" y="4892799"/>
            <a:ext cx="635060" cy="233700"/>
          </a:xfrm>
          <a:prstGeom prst="rect">
            <a:avLst/>
          </a:prstGeom>
          <a:noFill/>
          <a:ln>
            <a:noFill/>
          </a:ln>
        </p:spPr>
      </p:pic>
      <p:pic>
        <p:nvPicPr>
          <p:cNvPr id="472" name="Google Shape;472;p24">
            <a:hlinkClick r:id="rId16"/>
          </p:cNvPr>
          <p:cNvPicPr preferRelativeResize="0"/>
          <p:nvPr/>
        </p:nvPicPr>
        <p:blipFill>
          <a:blip r:embed="rId17">
            <a:alphaModFix/>
          </a:blip>
          <a:stretch>
            <a:fillRect/>
          </a:stretch>
        </p:blipFill>
        <p:spPr>
          <a:xfrm>
            <a:off x="822225" y="4886049"/>
            <a:ext cx="1324300" cy="233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cxnSp>
        <p:nvCxnSpPr>
          <p:cNvPr id="477" name="Google Shape;477;p25"/>
          <p:cNvCxnSpPr/>
          <p:nvPr/>
        </p:nvCxnSpPr>
        <p:spPr>
          <a:xfrm flipH="1">
            <a:off x="5141400" y="4192510"/>
            <a:ext cx="300" cy="696000"/>
          </a:xfrm>
          <a:prstGeom prst="straightConnector1">
            <a:avLst/>
          </a:prstGeom>
          <a:noFill/>
          <a:ln cap="flat" cmpd="sng" w="9525">
            <a:solidFill>
              <a:srgbClr val="7F7F7F"/>
            </a:solidFill>
            <a:prstDash val="dash"/>
            <a:round/>
            <a:headEnd len="sm" w="sm" type="none"/>
            <a:tailEnd len="sm" w="sm" type="none"/>
          </a:ln>
        </p:spPr>
      </p:cxnSp>
      <p:sp>
        <p:nvSpPr>
          <p:cNvPr id="478" name="Google Shape;478;p25"/>
          <p:cNvSpPr/>
          <p:nvPr/>
        </p:nvSpPr>
        <p:spPr>
          <a:xfrm>
            <a:off x="7004662" y="4049308"/>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9" name="Google Shape;479;p25"/>
          <p:cNvSpPr/>
          <p:nvPr/>
        </p:nvSpPr>
        <p:spPr>
          <a:xfrm>
            <a:off x="2354400" y="4033824"/>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80" name="Google Shape;480;p25"/>
          <p:cNvSpPr/>
          <p:nvPr/>
        </p:nvSpPr>
        <p:spPr>
          <a:xfrm>
            <a:off x="0" y="3875860"/>
            <a:ext cx="9144000" cy="410400"/>
          </a:xfrm>
          <a:prstGeom prst="rect">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81" name="Google Shape;481;p25"/>
          <p:cNvSpPr/>
          <p:nvPr/>
        </p:nvSpPr>
        <p:spPr>
          <a:xfrm>
            <a:off x="0" y="4909800"/>
            <a:ext cx="9911400" cy="2337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82" name="Google Shape;482;p25"/>
          <p:cNvSpPr txBox="1"/>
          <p:nvPr/>
        </p:nvSpPr>
        <p:spPr>
          <a:xfrm>
            <a:off x="5142000" y="4300955"/>
            <a:ext cx="4002300" cy="5541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b="1" lang="en" sz="1200">
                <a:solidFill>
                  <a:schemeClr val="dk1"/>
                </a:solidFill>
                <a:latin typeface="PT Sans Narrow"/>
                <a:ea typeface="PT Sans Narrow"/>
                <a:cs typeface="PT Sans Narrow"/>
                <a:sym typeface="PT Sans Narrow"/>
              </a:rPr>
              <a:t>SELECT </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rPr b="1" lang="en" sz="1200">
                <a:solidFill>
                  <a:schemeClr val="dk1"/>
                </a:solidFill>
                <a:latin typeface="PT Sans Narrow"/>
                <a:ea typeface="PT Sans Narrow"/>
                <a:cs typeface="PT Sans Narrow"/>
                <a:sym typeface="PT Sans Narrow"/>
              </a:rPr>
              <a:t>FROM Celebrities</a:t>
            </a:r>
            <a:br>
              <a:rPr b="1" lang="en" sz="1200">
                <a:solidFill>
                  <a:schemeClr val="dk1"/>
                </a:solidFill>
                <a:latin typeface="PT Sans Narrow"/>
                <a:ea typeface="PT Sans Narrow"/>
                <a:cs typeface="PT Sans Narrow"/>
                <a:sym typeface="PT Sans Narrow"/>
              </a:rPr>
            </a:br>
            <a:r>
              <a:rPr b="1" lang="en" sz="1200">
                <a:solidFill>
                  <a:schemeClr val="dk1"/>
                </a:solidFill>
                <a:latin typeface="PT Sans Narrow"/>
                <a:ea typeface="PT Sans Narrow"/>
                <a:cs typeface="PT Sans Narrow"/>
                <a:sym typeface="PT Sans Narrow"/>
              </a:rPr>
              <a:t>ORDER BY</a:t>
            </a:r>
            <a:r>
              <a:rPr b="1" lang="en" sz="1200">
                <a:solidFill>
                  <a:schemeClr val="dk1"/>
                </a:solidFill>
                <a:latin typeface="PT Sans Narrow"/>
                <a:ea typeface="PT Sans Narrow"/>
                <a:cs typeface="PT Sans Narrow"/>
                <a:sym typeface="PT Sans Narrow"/>
              </a:rPr>
              <a:t> FULLNAME</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0" lvl="0" marL="171450" marR="0" rtl="0" algn="ctr">
              <a:spcBef>
                <a:spcPts val="0"/>
              </a:spcBef>
              <a:spcAft>
                <a:spcPts val="0"/>
              </a:spcAft>
              <a:buNone/>
            </a:pPr>
            <a:r>
              <a:t/>
            </a:r>
            <a:endParaRPr b="1" sz="1500">
              <a:latin typeface="PT Sans Narrow"/>
              <a:ea typeface="PT Sans Narrow"/>
              <a:cs typeface="PT Sans Narrow"/>
              <a:sym typeface="PT Sans Narrow"/>
            </a:endParaRPr>
          </a:p>
        </p:txBody>
      </p:sp>
      <p:pic>
        <p:nvPicPr>
          <p:cNvPr id="483" name="Google Shape;483;p25"/>
          <p:cNvPicPr preferRelativeResize="0"/>
          <p:nvPr/>
        </p:nvPicPr>
        <p:blipFill>
          <a:blip r:embed="rId3">
            <a:alphaModFix/>
          </a:blip>
          <a:stretch>
            <a:fillRect/>
          </a:stretch>
        </p:blipFill>
        <p:spPr>
          <a:xfrm>
            <a:off x="8554150" y="4850400"/>
            <a:ext cx="369300" cy="369300"/>
          </a:xfrm>
          <a:prstGeom prst="rect">
            <a:avLst/>
          </a:prstGeom>
          <a:noFill/>
          <a:ln>
            <a:noFill/>
          </a:ln>
        </p:spPr>
      </p:pic>
      <p:sp>
        <p:nvSpPr>
          <p:cNvPr id="484" name="Google Shape;484;p25"/>
          <p:cNvSpPr txBox="1"/>
          <p:nvPr/>
        </p:nvSpPr>
        <p:spPr>
          <a:xfrm>
            <a:off x="0" y="3924060"/>
            <a:ext cx="5141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QUESTION</a:t>
            </a:r>
            <a:endParaRPr b="1" sz="1800">
              <a:latin typeface="PT Sans Narrow"/>
              <a:ea typeface="PT Sans Narrow"/>
              <a:cs typeface="PT Sans Narrow"/>
              <a:sym typeface="PT Sans Narrow"/>
            </a:endParaRPr>
          </a:p>
        </p:txBody>
      </p:sp>
      <p:sp>
        <p:nvSpPr>
          <p:cNvPr id="485" name="Google Shape;485;p25"/>
          <p:cNvSpPr txBox="1"/>
          <p:nvPr/>
        </p:nvSpPr>
        <p:spPr>
          <a:xfrm>
            <a:off x="5141700" y="3929485"/>
            <a:ext cx="4002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SQL QUERY</a:t>
            </a:r>
            <a:endParaRPr b="1" sz="1800">
              <a:latin typeface="PT Sans Narrow"/>
              <a:ea typeface="PT Sans Narrow"/>
              <a:cs typeface="PT Sans Narrow"/>
              <a:sym typeface="PT Sans Narrow"/>
            </a:endParaRPr>
          </a:p>
        </p:txBody>
      </p:sp>
      <p:sp>
        <p:nvSpPr>
          <p:cNvPr id="486" name="Google Shape;486;p25"/>
          <p:cNvSpPr txBox="1"/>
          <p:nvPr/>
        </p:nvSpPr>
        <p:spPr>
          <a:xfrm>
            <a:off x="0" y="4395300"/>
            <a:ext cx="5141400" cy="4839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lang="en">
                <a:solidFill>
                  <a:schemeClr val="dk1"/>
                </a:solidFill>
                <a:latin typeface="PT Sans Narrow"/>
                <a:ea typeface="PT Sans Narrow"/>
                <a:cs typeface="PT Sans Narrow"/>
                <a:sym typeface="PT Sans Narrow"/>
              </a:rPr>
              <a:t>What would we change in this SQL query so when it ran it display the age and gender of celebrities and order them by age from oldest to youngest?</a:t>
            </a:r>
            <a:endParaRPr>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a:solidFill>
                <a:schemeClr val="dk1"/>
              </a:solidFill>
              <a:latin typeface="PT Sans Narrow"/>
              <a:ea typeface="PT Sans Narrow"/>
              <a:cs typeface="PT Sans Narrow"/>
              <a:sym typeface="PT Sans Narrow"/>
            </a:endParaRPr>
          </a:p>
        </p:txBody>
      </p:sp>
      <p:sp>
        <p:nvSpPr>
          <p:cNvPr id="487" name="Google Shape;487;p25"/>
          <p:cNvSpPr txBox="1"/>
          <p:nvPr/>
        </p:nvSpPr>
        <p:spPr>
          <a:xfrm>
            <a:off x="3642380" y="4882500"/>
            <a:ext cx="4831800" cy="26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500">
                <a:latin typeface="Roboto Mono"/>
                <a:ea typeface="Roboto Mono"/>
                <a:cs typeface="Roboto Mono"/>
                <a:sym typeface="Roboto Mono"/>
              </a:rPr>
              <a:t>Images from  </a:t>
            </a:r>
            <a:r>
              <a:rPr i="1" lang="en" sz="500" u="sng">
                <a:solidFill>
                  <a:schemeClr val="hlink"/>
                </a:solidFill>
                <a:latin typeface="Roboto Mono"/>
                <a:ea typeface="Roboto Mono"/>
                <a:cs typeface="Roboto Mono"/>
                <a:sym typeface="Roboto Mono"/>
                <a:hlinkClick r:id="rId4"/>
              </a:rPr>
              <a:t>Wikimedia Commons</a:t>
            </a:r>
            <a:r>
              <a:rPr i="1" lang="en" sz="500">
                <a:latin typeface="Roboto Mono"/>
                <a:ea typeface="Roboto Mono"/>
                <a:cs typeface="Roboto Mono"/>
                <a:sym typeface="Roboto Mono"/>
              </a:rPr>
              <a:t> </a:t>
            </a:r>
            <a:r>
              <a:rPr lang="en" sz="500">
                <a:latin typeface="Roboto Mono"/>
                <a:ea typeface="Roboto Mono"/>
                <a:cs typeface="Roboto Mono"/>
                <a:sym typeface="Roboto Mono"/>
              </a:rPr>
              <a:t>and icon made by </a:t>
            </a:r>
            <a:r>
              <a:rPr lang="en" sz="500" u="sng">
                <a:solidFill>
                  <a:schemeClr val="hlink"/>
                </a:solidFill>
                <a:latin typeface="Roboto Mono"/>
                <a:ea typeface="Roboto Mono"/>
                <a:cs typeface="Roboto Mono"/>
                <a:sym typeface="Roboto Mono"/>
                <a:hlinkClick r:id="rId5"/>
              </a:rPr>
              <a:t>FreePik</a:t>
            </a:r>
            <a:r>
              <a:rPr lang="en" sz="500">
                <a:latin typeface="Roboto Mono"/>
                <a:ea typeface="Roboto Mono"/>
                <a:cs typeface="Roboto Mono"/>
                <a:sym typeface="Roboto Mono"/>
              </a:rPr>
              <a:t> and </a:t>
            </a:r>
            <a:r>
              <a:rPr lang="en" sz="500" u="sng">
                <a:solidFill>
                  <a:schemeClr val="hlink"/>
                </a:solidFill>
                <a:latin typeface="Roboto Mono"/>
                <a:ea typeface="Roboto Mono"/>
                <a:cs typeface="Roboto Mono"/>
                <a:sym typeface="Roboto Mono"/>
                <a:hlinkClick r:id="rId6"/>
              </a:rPr>
              <a:t>SmashIcons</a:t>
            </a:r>
            <a:r>
              <a:rPr lang="en" sz="500">
                <a:latin typeface="Roboto Mono"/>
                <a:ea typeface="Roboto Mono"/>
                <a:cs typeface="Roboto Mono"/>
                <a:sym typeface="Roboto Mono"/>
              </a:rPr>
              <a:t> from Flaticon</a:t>
            </a:r>
            <a:endParaRPr sz="500">
              <a:latin typeface="Roboto Mono"/>
              <a:ea typeface="Roboto Mono"/>
              <a:cs typeface="Roboto Mono"/>
              <a:sym typeface="Roboto Mono"/>
            </a:endParaRPr>
          </a:p>
        </p:txBody>
      </p:sp>
      <p:sp>
        <p:nvSpPr>
          <p:cNvPr id="488" name="Google Shape;488;p25"/>
          <p:cNvSpPr/>
          <p:nvPr/>
        </p:nvSpPr>
        <p:spPr>
          <a:xfrm>
            <a:off x="7720674" y="3276057"/>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Holland</a:t>
            </a:r>
            <a:endParaRPr b="1">
              <a:latin typeface="Source Code Pro"/>
              <a:ea typeface="Source Code Pro"/>
              <a:cs typeface="Source Code Pro"/>
              <a:sym typeface="Source Code Pro"/>
            </a:endParaRPr>
          </a:p>
        </p:txBody>
      </p:sp>
      <p:sp>
        <p:nvSpPr>
          <p:cNvPr id="489" name="Google Shape;489;p25"/>
          <p:cNvSpPr/>
          <p:nvPr/>
        </p:nvSpPr>
        <p:spPr>
          <a:xfrm>
            <a:off x="3048194" y="3245204"/>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Margot Robbie</a:t>
            </a:r>
            <a:endParaRPr b="1">
              <a:latin typeface="Source Code Pro"/>
              <a:ea typeface="Source Code Pro"/>
              <a:cs typeface="Source Code Pro"/>
              <a:sym typeface="Source Code Pro"/>
            </a:endParaRPr>
          </a:p>
        </p:txBody>
      </p:sp>
      <p:sp>
        <p:nvSpPr>
          <p:cNvPr id="490" name="Google Shape;490;p25"/>
          <p:cNvSpPr/>
          <p:nvPr/>
        </p:nvSpPr>
        <p:spPr>
          <a:xfrm>
            <a:off x="4618267" y="3248587"/>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Scarlett Johansson</a:t>
            </a:r>
            <a:endParaRPr b="1">
              <a:latin typeface="Source Code Pro"/>
              <a:ea typeface="Source Code Pro"/>
              <a:cs typeface="Source Code Pro"/>
              <a:sym typeface="Source Code Pro"/>
            </a:endParaRPr>
          </a:p>
        </p:txBody>
      </p:sp>
      <p:sp>
        <p:nvSpPr>
          <p:cNvPr id="491" name="Google Shape;491;p25"/>
          <p:cNvSpPr/>
          <p:nvPr/>
        </p:nvSpPr>
        <p:spPr>
          <a:xfrm>
            <a:off x="1478078" y="3244260"/>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endParaRPr b="1">
              <a:latin typeface="Source Code Pro"/>
              <a:ea typeface="Source Code Pro"/>
              <a:cs typeface="Source Code Pro"/>
              <a:sym typeface="Source Code Pro"/>
            </a:endParaRPr>
          </a:p>
          <a:p>
            <a:pPr indent="0" lvl="0" marL="0" rtl="0" algn="ctr">
              <a:spcBef>
                <a:spcPts val="0"/>
              </a:spcBef>
              <a:spcAft>
                <a:spcPts val="0"/>
              </a:spcAft>
              <a:buNone/>
            </a:pPr>
            <a:r>
              <a:rPr b="1" lang="en">
                <a:latin typeface="Source Code Pro"/>
                <a:ea typeface="Source Code Pro"/>
                <a:cs typeface="Source Code Pro"/>
                <a:sym typeface="Source Code Pro"/>
              </a:rPr>
              <a:t>Gal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Gadot</a:t>
            </a:r>
            <a:endParaRPr b="1">
              <a:latin typeface="Source Code Pro"/>
              <a:ea typeface="Source Code Pro"/>
              <a:cs typeface="Source Code Pro"/>
              <a:sym typeface="Source Code Pro"/>
            </a:endParaRPr>
          </a:p>
        </p:txBody>
      </p:sp>
      <p:pic>
        <p:nvPicPr>
          <p:cNvPr id="492" name="Google Shape;492;p25"/>
          <p:cNvPicPr preferRelativeResize="0"/>
          <p:nvPr/>
        </p:nvPicPr>
        <p:blipFill>
          <a:blip r:embed="rId7">
            <a:alphaModFix/>
          </a:blip>
          <a:stretch>
            <a:fillRect/>
          </a:stretch>
        </p:blipFill>
        <p:spPr>
          <a:xfrm>
            <a:off x="1563763" y="1191610"/>
            <a:ext cx="1306601" cy="1578976"/>
          </a:xfrm>
          <a:prstGeom prst="rect">
            <a:avLst/>
          </a:prstGeom>
          <a:noFill/>
          <a:ln cap="flat" cmpd="sng" w="28575">
            <a:solidFill>
              <a:srgbClr val="000000"/>
            </a:solidFill>
            <a:prstDash val="solid"/>
            <a:round/>
            <a:headEnd len="sm" w="sm" type="none"/>
            <a:tailEnd len="sm" w="sm" type="none"/>
          </a:ln>
        </p:spPr>
      </p:pic>
      <p:pic>
        <p:nvPicPr>
          <p:cNvPr id="493" name="Google Shape;493;p25"/>
          <p:cNvPicPr preferRelativeResize="0"/>
          <p:nvPr/>
        </p:nvPicPr>
        <p:blipFill>
          <a:blip r:embed="rId8">
            <a:alphaModFix/>
          </a:blip>
          <a:stretch>
            <a:fillRect/>
          </a:stretch>
        </p:blipFill>
        <p:spPr>
          <a:xfrm>
            <a:off x="4703926" y="1200417"/>
            <a:ext cx="1306801" cy="1703049"/>
          </a:xfrm>
          <a:prstGeom prst="rect">
            <a:avLst/>
          </a:prstGeom>
          <a:noFill/>
          <a:ln cap="flat" cmpd="sng" w="28575">
            <a:solidFill>
              <a:srgbClr val="000000"/>
            </a:solidFill>
            <a:prstDash val="solid"/>
            <a:round/>
            <a:headEnd len="sm" w="sm" type="none"/>
            <a:tailEnd len="sm" w="sm" type="none"/>
          </a:ln>
        </p:spPr>
      </p:pic>
      <p:pic>
        <p:nvPicPr>
          <p:cNvPr id="494" name="Google Shape;494;p25"/>
          <p:cNvPicPr preferRelativeResize="0"/>
          <p:nvPr/>
        </p:nvPicPr>
        <p:blipFill>
          <a:blip r:embed="rId9">
            <a:alphaModFix/>
          </a:blip>
          <a:stretch>
            <a:fillRect/>
          </a:stretch>
        </p:blipFill>
        <p:spPr>
          <a:xfrm>
            <a:off x="3133793" y="1196903"/>
            <a:ext cx="1306800" cy="1784999"/>
          </a:xfrm>
          <a:prstGeom prst="rect">
            <a:avLst/>
          </a:prstGeom>
          <a:noFill/>
          <a:ln cap="flat" cmpd="sng" w="28575">
            <a:solidFill>
              <a:srgbClr val="000000"/>
            </a:solidFill>
            <a:prstDash val="solid"/>
            <a:round/>
            <a:headEnd len="sm" w="sm" type="none"/>
            <a:tailEnd len="sm" w="sm" type="none"/>
          </a:ln>
        </p:spPr>
      </p:pic>
      <p:pic>
        <p:nvPicPr>
          <p:cNvPr id="495" name="Google Shape;495;p25"/>
          <p:cNvPicPr preferRelativeResize="0"/>
          <p:nvPr/>
        </p:nvPicPr>
        <p:blipFill>
          <a:blip r:embed="rId10">
            <a:alphaModFix/>
          </a:blip>
          <a:stretch>
            <a:fillRect/>
          </a:stretch>
        </p:blipFill>
        <p:spPr>
          <a:xfrm>
            <a:off x="5626" y="1200553"/>
            <a:ext cx="1306800" cy="1972924"/>
          </a:xfrm>
          <a:prstGeom prst="rect">
            <a:avLst/>
          </a:prstGeom>
          <a:noFill/>
          <a:ln cap="flat" cmpd="sng" w="28575">
            <a:solidFill>
              <a:srgbClr val="000000"/>
            </a:solidFill>
            <a:prstDash val="solid"/>
            <a:round/>
            <a:headEnd len="sm" w="sm" type="none"/>
            <a:tailEnd len="sm" w="sm" type="none"/>
          </a:ln>
        </p:spPr>
      </p:pic>
      <p:pic>
        <p:nvPicPr>
          <p:cNvPr id="496" name="Google Shape;496;p25"/>
          <p:cNvPicPr preferRelativeResize="0"/>
          <p:nvPr/>
        </p:nvPicPr>
        <p:blipFill>
          <a:blip r:embed="rId11">
            <a:alphaModFix/>
          </a:blip>
          <a:stretch>
            <a:fillRect/>
          </a:stretch>
        </p:blipFill>
        <p:spPr>
          <a:xfrm>
            <a:off x="7806271" y="1227886"/>
            <a:ext cx="1306600" cy="1972925"/>
          </a:xfrm>
          <a:prstGeom prst="rect">
            <a:avLst/>
          </a:prstGeom>
          <a:noFill/>
          <a:ln cap="flat" cmpd="sng" w="28575">
            <a:solidFill>
              <a:srgbClr val="000000"/>
            </a:solidFill>
            <a:prstDash val="solid"/>
            <a:round/>
            <a:headEnd len="sm" w="sm" type="none"/>
            <a:tailEnd len="sm" w="sm" type="none"/>
          </a:ln>
        </p:spPr>
      </p:pic>
      <p:pic>
        <p:nvPicPr>
          <p:cNvPr id="497" name="Google Shape;497;p25"/>
          <p:cNvPicPr preferRelativeResize="0"/>
          <p:nvPr/>
        </p:nvPicPr>
        <p:blipFill>
          <a:blip r:embed="rId12">
            <a:alphaModFix/>
          </a:blip>
          <a:stretch>
            <a:fillRect/>
          </a:stretch>
        </p:blipFill>
        <p:spPr>
          <a:xfrm>
            <a:off x="6272141" y="1197816"/>
            <a:ext cx="1306616" cy="1972937"/>
          </a:xfrm>
          <a:prstGeom prst="rect">
            <a:avLst/>
          </a:prstGeom>
          <a:noFill/>
          <a:ln cap="flat" cmpd="sng" w="28575">
            <a:solidFill>
              <a:srgbClr val="000000"/>
            </a:solidFill>
            <a:prstDash val="solid"/>
            <a:round/>
            <a:headEnd len="sm" w="sm" type="none"/>
            <a:tailEnd len="sm" w="sm" type="none"/>
          </a:ln>
        </p:spPr>
      </p:pic>
      <p:sp>
        <p:nvSpPr>
          <p:cNvPr id="498" name="Google Shape;498;p25"/>
          <p:cNvSpPr/>
          <p:nvPr/>
        </p:nvSpPr>
        <p:spPr>
          <a:xfrm>
            <a:off x="6186476" y="2570216"/>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63</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499" name="Google Shape;499;p25"/>
          <p:cNvSpPr/>
          <p:nvPr/>
        </p:nvSpPr>
        <p:spPr>
          <a:xfrm>
            <a:off x="7738134" y="2600136"/>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24</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English</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500" name="Google Shape;500;p25"/>
          <p:cNvSpPr/>
          <p:nvPr/>
        </p:nvSpPr>
        <p:spPr>
          <a:xfrm>
            <a:off x="-66924" y="2573103"/>
            <a:ext cx="1465800" cy="6756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Source Code Pro"/>
                <a:ea typeface="Source Code Pro"/>
                <a:cs typeface="Source Code Pro"/>
                <a:sym typeface="Source Code Pro"/>
              </a:rPr>
              <a:t>AGE: 48</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American</a:t>
            </a:r>
            <a:endParaRPr b="1" sz="1000">
              <a:latin typeface="Source Code Pro"/>
              <a:ea typeface="Source Code Pro"/>
              <a:cs typeface="Source Code Pro"/>
              <a:sym typeface="Source Code Pro"/>
            </a:endParaRPr>
          </a:p>
        </p:txBody>
      </p:sp>
      <p:sp>
        <p:nvSpPr>
          <p:cNvPr id="501" name="Google Shape;501;p25"/>
          <p:cNvSpPr/>
          <p:nvPr/>
        </p:nvSpPr>
        <p:spPr>
          <a:xfrm>
            <a:off x="3047381" y="2569528"/>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29</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Australian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502" name="Google Shape;502;p25"/>
          <p:cNvSpPr/>
          <p:nvPr/>
        </p:nvSpPr>
        <p:spPr>
          <a:xfrm>
            <a:off x="4634901" y="2572592"/>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503" name="Google Shape;503;p25"/>
          <p:cNvSpPr/>
          <p:nvPr/>
        </p:nvSpPr>
        <p:spPr>
          <a:xfrm>
            <a:off x="1490226" y="2568435"/>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Israeli</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504" name="Google Shape;504;p25"/>
          <p:cNvSpPr/>
          <p:nvPr/>
        </p:nvSpPr>
        <p:spPr>
          <a:xfrm>
            <a:off x="6186478" y="3246158"/>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Hanks</a:t>
            </a:r>
            <a:endParaRPr b="1">
              <a:latin typeface="Source Code Pro"/>
              <a:ea typeface="Source Code Pro"/>
              <a:cs typeface="Source Code Pro"/>
              <a:sym typeface="Source Code Pro"/>
            </a:endParaRPr>
          </a:p>
        </p:txBody>
      </p:sp>
      <p:sp>
        <p:nvSpPr>
          <p:cNvPr id="505" name="Google Shape;505;p25"/>
          <p:cNvSpPr/>
          <p:nvPr/>
        </p:nvSpPr>
        <p:spPr>
          <a:xfrm>
            <a:off x="-79898" y="3249024"/>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Dwayne Johnson</a:t>
            </a:r>
            <a:endParaRPr b="1">
              <a:latin typeface="Source Code Pro"/>
              <a:ea typeface="Source Code Pro"/>
              <a:cs typeface="Source Code Pro"/>
              <a:sym typeface="Source Code Pro"/>
            </a:endParaRPr>
          </a:p>
        </p:txBody>
      </p:sp>
      <p:pic>
        <p:nvPicPr>
          <p:cNvPr id="506" name="Google Shape;506;p25"/>
          <p:cNvPicPr preferRelativeResize="0"/>
          <p:nvPr/>
        </p:nvPicPr>
        <p:blipFill>
          <a:blip r:embed="rId13">
            <a:alphaModFix/>
          </a:blip>
          <a:stretch>
            <a:fillRect/>
          </a:stretch>
        </p:blipFill>
        <p:spPr>
          <a:xfrm>
            <a:off x="-7675" y="3893422"/>
            <a:ext cx="483900" cy="410400"/>
          </a:xfrm>
          <a:prstGeom prst="rect">
            <a:avLst/>
          </a:prstGeom>
          <a:noFill/>
          <a:ln>
            <a:noFill/>
          </a:ln>
        </p:spPr>
      </p:pic>
      <p:sp>
        <p:nvSpPr>
          <p:cNvPr id="507" name="Google Shape;507;p25"/>
          <p:cNvSpPr txBox="1"/>
          <p:nvPr/>
        </p:nvSpPr>
        <p:spPr>
          <a:xfrm>
            <a:off x="-100519" y="-94650"/>
            <a:ext cx="5026800" cy="92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5200">
                <a:solidFill>
                  <a:schemeClr val="dk1"/>
                </a:solidFill>
                <a:latin typeface="PT Sans Narrow"/>
                <a:ea typeface="PT Sans Narrow"/>
                <a:cs typeface="PT Sans Narrow"/>
                <a:sym typeface="PT Sans Narrow"/>
              </a:rPr>
              <a:t>SQL ORDER BY</a:t>
            </a:r>
            <a:endParaRPr b="1" sz="5300">
              <a:latin typeface="PT Sans Narrow"/>
              <a:ea typeface="PT Sans Narrow"/>
              <a:cs typeface="PT Sans Narrow"/>
              <a:sym typeface="PT Sans Narrow"/>
            </a:endParaRPr>
          </a:p>
        </p:txBody>
      </p:sp>
      <p:sp>
        <p:nvSpPr>
          <p:cNvPr id="508" name="Google Shape;508;p25"/>
          <p:cNvSpPr txBox="1"/>
          <p:nvPr/>
        </p:nvSpPr>
        <p:spPr>
          <a:xfrm>
            <a:off x="3453550" y="-95242"/>
            <a:ext cx="5844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91CC04"/>
                </a:highlight>
                <a:latin typeface="Roboto Mono"/>
                <a:ea typeface="Roboto Mono"/>
                <a:cs typeface="Roboto Mono"/>
                <a:sym typeface="Roboto Mono"/>
              </a:rPr>
              <a:t>ORDER BY is used to sort the result-set in ascending or descending order. ORDER BY sorts the records in ascending order by default. To sort the records in descending order, use the DESC keyword.</a:t>
            </a:r>
            <a:r>
              <a:rPr b="1" i="1" lang="en" sz="1100" u="sng">
                <a:solidFill>
                  <a:schemeClr val="dk1"/>
                </a:solidFill>
                <a:highlight>
                  <a:srgbClr val="F5C84C"/>
                </a:highlight>
                <a:latin typeface="Roboto Mono"/>
                <a:ea typeface="Roboto Mono"/>
                <a:cs typeface="Roboto Mono"/>
                <a:sym typeface="Roboto Mono"/>
              </a:rPr>
              <a:t>ASC A to Z or 1 to 100, DESC Z to A or 100 to 1.</a:t>
            </a:r>
            <a:endParaRPr b="1" i="1" sz="1100" u="sng">
              <a:solidFill>
                <a:schemeClr val="dk1"/>
              </a:solidFill>
              <a:highlight>
                <a:srgbClr val="F5C84C"/>
              </a:highlight>
              <a:latin typeface="Roboto Mono"/>
              <a:ea typeface="Roboto Mono"/>
              <a:cs typeface="Roboto Mono"/>
              <a:sym typeface="Roboto Mono"/>
            </a:endParaRPr>
          </a:p>
        </p:txBody>
      </p:sp>
      <p:cxnSp>
        <p:nvCxnSpPr>
          <p:cNvPr id="509" name="Google Shape;509;p25"/>
          <p:cNvCxnSpPr/>
          <p:nvPr/>
        </p:nvCxnSpPr>
        <p:spPr>
          <a:xfrm>
            <a:off x="0" y="854416"/>
            <a:ext cx="9153600" cy="9300"/>
          </a:xfrm>
          <a:prstGeom prst="straightConnector1">
            <a:avLst/>
          </a:prstGeom>
          <a:noFill/>
          <a:ln cap="flat" cmpd="sng" w="9525">
            <a:solidFill>
              <a:srgbClr val="7F7F7F"/>
            </a:solidFill>
            <a:prstDash val="dash"/>
            <a:round/>
            <a:headEnd len="sm" w="sm" type="none"/>
            <a:tailEnd len="sm" w="sm" type="none"/>
          </a:ln>
        </p:spPr>
      </p:cxnSp>
      <p:sp>
        <p:nvSpPr>
          <p:cNvPr id="510" name="Google Shape;510;p25"/>
          <p:cNvSpPr txBox="1"/>
          <p:nvPr/>
        </p:nvSpPr>
        <p:spPr>
          <a:xfrm>
            <a:off x="-76200" y="700777"/>
            <a:ext cx="50268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3400">
                <a:solidFill>
                  <a:schemeClr val="dk1"/>
                </a:solidFill>
                <a:latin typeface="PT Sans Narrow"/>
                <a:ea typeface="PT Sans Narrow"/>
                <a:cs typeface="PT Sans Narrow"/>
                <a:sym typeface="PT Sans Narrow"/>
              </a:rPr>
              <a:t>TABLE </a:t>
            </a:r>
            <a:r>
              <a:rPr b="1" lang="en" sz="3400">
                <a:solidFill>
                  <a:schemeClr val="dk1"/>
                </a:solidFill>
                <a:latin typeface="PT Sans Narrow"/>
                <a:ea typeface="PT Sans Narrow"/>
                <a:cs typeface="PT Sans Narrow"/>
                <a:sym typeface="PT Sans Narrow"/>
              </a:rPr>
              <a:t>FULLNAME</a:t>
            </a:r>
            <a:r>
              <a:rPr b="1" lang="en" sz="3400">
                <a:solidFill>
                  <a:schemeClr val="dk1"/>
                </a:solidFill>
                <a:latin typeface="PT Sans Narrow"/>
                <a:ea typeface="PT Sans Narrow"/>
                <a:cs typeface="PT Sans Narrow"/>
                <a:sym typeface="PT Sans Narrow"/>
              </a:rPr>
              <a:t>: Celebrities </a:t>
            </a:r>
            <a:endParaRPr b="1" sz="3500">
              <a:latin typeface="PT Sans Narrow"/>
              <a:ea typeface="PT Sans Narrow"/>
              <a:cs typeface="PT Sans Narrow"/>
              <a:sym typeface="PT Sans Narrow"/>
            </a:endParaRPr>
          </a:p>
        </p:txBody>
      </p:sp>
      <p:pic>
        <p:nvPicPr>
          <p:cNvPr id="511" name="Google Shape;511;p25">
            <a:hlinkClick r:id="rId14"/>
          </p:cNvPr>
          <p:cNvPicPr preferRelativeResize="0"/>
          <p:nvPr/>
        </p:nvPicPr>
        <p:blipFill>
          <a:blip r:embed="rId15">
            <a:alphaModFix/>
          </a:blip>
          <a:stretch>
            <a:fillRect/>
          </a:stretch>
        </p:blipFill>
        <p:spPr>
          <a:xfrm>
            <a:off x="110641" y="4892799"/>
            <a:ext cx="635060" cy="233700"/>
          </a:xfrm>
          <a:prstGeom prst="rect">
            <a:avLst/>
          </a:prstGeom>
          <a:noFill/>
          <a:ln>
            <a:noFill/>
          </a:ln>
        </p:spPr>
      </p:pic>
      <p:pic>
        <p:nvPicPr>
          <p:cNvPr id="512" name="Google Shape;512;p25">
            <a:hlinkClick r:id="rId16"/>
          </p:cNvPr>
          <p:cNvPicPr preferRelativeResize="0"/>
          <p:nvPr/>
        </p:nvPicPr>
        <p:blipFill>
          <a:blip r:embed="rId17">
            <a:alphaModFix/>
          </a:blip>
          <a:stretch>
            <a:fillRect/>
          </a:stretch>
        </p:blipFill>
        <p:spPr>
          <a:xfrm>
            <a:off x="822225" y="4886049"/>
            <a:ext cx="1324300" cy="233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cxnSp>
        <p:nvCxnSpPr>
          <p:cNvPr id="517" name="Google Shape;517;p26"/>
          <p:cNvCxnSpPr/>
          <p:nvPr/>
        </p:nvCxnSpPr>
        <p:spPr>
          <a:xfrm flipH="1">
            <a:off x="5141400" y="4192510"/>
            <a:ext cx="300" cy="696000"/>
          </a:xfrm>
          <a:prstGeom prst="straightConnector1">
            <a:avLst/>
          </a:prstGeom>
          <a:noFill/>
          <a:ln cap="flat" cmpd="sng" w="9525">
            <a:solidFill>
              <a:srgbClr val="7F7F7F"/>
            </a:solidFill>
            <a:prstDash val="dash"/>
            <a:round/>
            <a:headEnd len="sm" w="sm" type="none"/>
            <a:tailEnd len="sm" w="sm" type="none"/>
          </a:ln>
        </p:spPr>
      </p:cxnSp>
      <p:sp>
        <p:nvSpPr>
          <p:cNvPr id="518" name="Google Shape;518;p26"/>
          <p:cNvSpPr/>
          <p:nvPr/>
        </p:nvSpPr>
        <p:spPr>
          <a:xfrm>
            <a:off x="7004662" y="4049308"/>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19" name="Google Shape;519;p26"/>
          <p:cNvSpPr/>
          <p:nvPr/>
        </p:nvSpPr>
        <p:spPr>
          <a:xfrm>
            <a:off x="2354400" y="4033824"/>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0" name="Google Shape;520;p26"/>
          <p:cNvSpPr/>
          <p:nvPr/>
        </p:nvSpPr>
        <p:spPr>
          <a:xfrm>
            <a:off x="0" y="3875860"/>
            <a:ext cx="9144000" cy="410400"/>
          </a:xfrm>
          <a:prstGeom prst="rect">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1" name="Google Shape;521;p26"/>
          <p:cNvSpPr/>
          <p:nvPr/>
        </p:nvSpPr>
        <p:spPr>
          <a:xfrm>
            <a:off x="0" y="4909800"/>
            <a:ext cx="9911400" cy="2337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22" name="Google Shape;522;p26"/>
          <p:cNvSpPr txBox="1"/>
          <p:nvPr/>
        </p:nvSpPr>
        <p:spPr>
          <a:xfrm>
            <a:off x="5142000" y="4300955"/>
            <a:ext cx="4002300" cy="554100"/>
          </a:xfrm>
          <a:prstGeom prst="rect">
            <a:avLst/>
          </a:prstGeom>
          <a:noFill/>
          <a:ln>
            <a:noFill/>
          </a:ln>
        </p:spPr>
        <p:txBody>
          <a:bodyPr anchorCtr="0" anchor="t" bIns="45700" lIns="91425" spcFirstLastPara="1" rIns="91425" wrap="square" tIns="45700">
            <a:noAutofit/>
          </a:bodyPr>
          <a:lstStyle/>
          <a:p>
            <a:pPr indent="0" lvl="0" marL="171450" marR="0" rtl="0" algn="ctr">
              <a:spcBef>
                <a:spcPts val="0"/>
              </a:spcBef>
              <a:spcAft>
                <a:spcPts val="0"/>
              </a:spcAft>
              <a:buClr>
                <a:schemeClr val="dk1"/>
              </a:buClr>
              <a:buSzPts val="1100"/>
              <a:buFont typeface="Arial"/>
              <a:buNone/>
            </a:pPr>
            <a:r>
              <a:rPr b="1" lang="en" sz="1200">
                <a:solidFill>
                  <a:schemeClr val="dk1"/>
                </a:solidFill>
                <a:latin typeface="PT Sans Narrow"/>
                <a:ea typeface="PT Sans Narrow"/>
                <a:cs typeface="PT Sans Narrow"/>
                <a:sym typeface="PT Sans Narrow"/>
              </a:rPr>
              <a:t>SELECT </a:t>
            </a:r>
            <a:r>
              <a:rPr b="1" lang="en" sz="1200">
                <a:solidFill>
                  <a:schemeClr val="dk1"/>
                </a:solidFill>
                <a:highlight>
                  <a:srgbClr val="91CC04"/>
                </a:highlight>
                <a:latin typeface="PT Sans Narrow"/>
                <a:ea typeface="PT Sans Narrow"/>
                <a:cs typeface="PT Sans Narrow"/>
                <a:sym typeface="PT Sans Narrow"/>
              </a:rPr>
              <a:t>AGE, GENDER</a:t>
            </a:r>
            <a:endParaRPr b="1" sz="1200">
              <a:solidFill>
                <a:schemeClr val="dk1"/>
              </a:solidFill>
              <a:highlight>
                <a:srgbClr val="91CC04"/>
              </a:highlight>
              <a:latin typeface="PT Sans Narrow"/>
              <a:ea typeface="PT Sans Narrow"/>
              <a:cs typeface="PT Sans Narrow"/>
              <a:sym typeface="PT Sans Narrow"/>
            </a:endParaRPr>
          </a:p>
          <a:p>
            <a:pPr indent="0" lvl="0" marL="171450" marR="0" rtl="0" algn="ctr">
              <a:spcBef>
                <a:spcPts val="0"/>
              </a:spcBef>
              <a:spcAft>
                <a:spcPts val="0"/>
              </a:spcAft>
              <a:buClr>
                <a:schemeClr val="dk1"/>
              </a:buClr>
              <a:buSzPts val="1100"/>
              <a:buFont typeface="Arial"/>
              <a:buNone/>
            </a:pPr>
            <a:r>
              <a:rPr b="1" lang="en" sz="1200">
                <a:solidFill>
                  <a:schemeClr val="dk1"/>
                </a:solidFill>
                <a:latin typeface="PT Sans Narrow"/>
                <a:ea typeface="PT Sans Narrow"/>
                <a:cs typeface="PT Sans Narrow"/>
                <a:sym typeface="PT Sans Narrow"/>
              </a:rPr>
              <a:t>FROM Celebrities</a:t>
            </a:r>
            <a:endParaRPr b="1" sz="1200">
              <a:solidFill>
                <a:schemeClr val="dk1"/>
              </a:solidFill>
              <a:latin typeface="PT Sans Narrow"/>
              <a:ea typeface="PT Sans Narrow"/>
              <a:cs typeface="PT Sans Narrow"/>
              <a:sym typeface="PT Sans Narrow"/>
            </a:endParaRPr>
          </a:p>
          <a:p>
            <a:pPr indent="0" lvl="0" marL="171450" marR="0" rtl="0" algn="ctr">
              <a:spcBef>
                <a:spcPts val="0"/>
              </a:spcBef>
              <a:spcAft>
                <a:spcPts val="0"/>
              </a:spcAft>
              <a:buClr>
                <a:schemeClr val="dk1"/>
              </a:buClr>
              <a:buSzPts val="1100"/>
              <a:buFont typeface="Arial"/>
              <a:buNone/>
            </a:pPr>
            <a:r>
              <a:rPr b="1" lang="en" sz="1200">
                <a:solidFill>
                  <a:schemeClr val="dk1"/>
                </a:solidFill>
                <a:latin typeface="PT Sans Narrow"/>
                <a:ea typeface="PT Sans Narrow"/>
                <a:cs typeface="PT Sans Narrow"/>
                <a:sym typeface="PT Sans Narrow"/>
              </a:rPr>
              <a:t>ORDER BY </a:t>
            </a:r>
            <a:r>
              <a:rPr b="1" lang="en" sz="1200">
                <a:solidFill>
                  <a:schemeClr val="dk1"/>
                </a:solidFill>
                <a:highlight>
                  <a:srgbClr val="91CC04"/>
                </a:highlight>
                <a:latin typeface="PT Sans Narrow"/>
                <a:ea typeface="PT Sans Narrow"/>
                <a:cs typeface="PT Sans Narrow"/>
                <a:sym typeface="PT Sans Narrow"/>
              </a:rPr>
              <a:t>AGE</a:t>
            </a:r>
            <a:endParaRPr b="1" sz="1200">
              <a:solidFill>
                <a:schemeClr val="dk1"/>
              </a:solidFill>
              <a:highlight>
                <a:srgbClr val="91CC04"/>
              </a:highlight>
              <a:latin typeface="PT Sans Narrow"/>
              <a:ea typeface="PT Sans Narrow"/>
              <a:cs typeface="PT Sans Narrow"/>
              <a:sym typeface="PT Sans Narrow"/>
            </a:endParaRPr>
          </a:p>
          <a:p>
            <a:pPr indent="0" lvl="0" marL="171450" marR="0" rtl="0" algn="ctr">
              <a:spcBef>
                <a:spcPts val="0"/>
              </a:spcBef>
              <a:spcAft>
                <a:spcPts val="0"/>
              </a:spcAft>
              <a:buClr>
                <a:schemeClr val="dk1"/>
              </a:buClr>
              <a:buSzPts val="1100"/>
              <a:buFont typeface="Arial"/>
              <a:buNone/>
            </a:pPr>
            <a:r>
              <a:t/>
            </a:r>
            <a:endParaRPr b="1" sz="1200">
              <a:solidFill>
                <a:schemeClr val="dk1"/>
              </a:solidFill>
              <a:latin typeface="PT Sans Narrow"/>
              <a:ea typeface="PT Sans Narrow"/>
              <a:cs typeface="PT Sans Narrow"/>
              <a:sym typeface="PT Sans Narrow"/>
            </a:endParaRPr>
          </a:p>
          <a:p>
            <a:pPr indent="0" lvl="0" marL="171450" marR="0" rtl="0" algn="ctr">
              <a:spcBef>
                <a:spcPts val="0"/>
              </a:spcBef>
              <a:spcAft>
                <a:spcPts val="0"/>
              </a:spcAft>
              <a:buClr>
                <a:schemeClr val="dk1"/>
              </a:buClr>
              <a:buSzPts val="1100"/>
              <a:buFont typeface="Arial"/>
              <a:buNone/>
            </a:pPr>
            <a:r>
              <a:t/>
            </a:r>
            <a:endParaRPr b="1" sz="1200">
              <a:solidFill>
                <a:schemeClr val="dk1"/>
              </a:solidFill>
              <a:latin typeface="PT Sans Narrow"/>
              <a:ea typeface="PT Sans Narrow"/>
              <a:cs typeface="PT Sans Narrow"/>
              <a:sym typeface="PT Sans Narrow"/>
            </a:endParaRPr>
          </a:p>
          <a:p>
            <a:pPr indent="0" lvl="0" marL="171450" marR="0" rtl="0" algn="ctr">
              <a:spcBef>
                <a:spcPts val="0"/>
              </a:spcBef>
              <a:spcAft>
                <a:spcPts val="0"/>
              </a:spcAft>
              <a:buClr>
                <a:schemeClr val="dk1"/>
              </a:buClr>
              <a:buSzPts val="1100"/>
              <a:buFont typeface="Arial"/>
              <a:buNone/>
            </a:pPr>
            <a:r>
              <a:t/>
            </a:r>
            <a:endParaRPr b="1" sz="1200">
              <a:solidFill>
                <a:schemeClr val="dk1"/>
              </a:solidFill>
              <a:latin typeface="PT Sans Narrow"/>
              <a:ea typeface="PT Sans Narrow"/>
              <a:cs typeface="PT Sans Narrow"/>
              <a:sym typeface="PT Sans Narrow"/>
            </a:endParaRPr>
          </a:p>
          <a:p>
            <a:pPr indent="0" lvl="0" marL="171450" marR="0" rtl="0" algn="ctr">
              <a:spcBef>
                <a:spcPts val="0"/>
              </a:spcBef>
              <a:spcAft>
                <a:spcPts val="0"/>
              </a:spcAft>
              <a:buNone/>
            </a:pPr>
            <a:r>
              <a:t/>
            </a:r>
            <a:endParaRPr b="1" sz="1200">
              <a:solidFill>
                <a:schemeClr val="dk1"/>
              </a:solidFill>
              <a:latin typeface="PT Sans Narrow"/>
              <a:ea typeface="PT Sans Narrow"/>
              <a:cs typeface="PT Sans Narrow"/>
              <a:sym typeface="PT Sans Narrow"/>
            </a:endParaRPr>
          </a:p>
        </p:txBody>
      </p:sp>
      <p:pic>
        <p:nvPicPr>
          <p:cNvPr id="523" name="Google Shape;523;p26"/>
          <p:cNvPicPr preferRelativeResize="0"/>
          <p:nvPr/>
        </p:nvPicPr>
        <p:blipFill>
          <a:blip r:embed="rId3">
            <a:alphaModFix/>
          </a:blip>
          <a:stretch>
            <a:fillRect/>
          </a:stretch>
        </p:blipFill>
        <p:spPr>
          <a:xfrm>
            <a:off x="8554150" y="4850400"/>
            <a:ext cx="369300" cy="369300"/>
          </a:xfrm>
          <a:prstGeom prst="rect">
            <a:avLst/>
          </a:prstGeom>
          <a:noFill/>
          <a:ln>
            <a:noFill/>
          </a:ln>
        </p:spPr>
      </p:pic>
      <p:sp>
        <p:nvSpPr>
          <p:cNvPr id="524" name="Google Shape;524;p26"/>
          <p:cNvSpPr txBox="1"/>
          <p:nvPr/>
        </p:nvSpPr>
        <p:spPr>
          <a:xfrm>
            <a:off x="0" y="3924060"/>
            <a:ext cx="5141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ANSWER</a:t>
            </a:r>
            <a:endParaRPr b="1" sz="1800">
              <a:latin typeface="PT Sans Narrow"/>
              <a:ea typeface="PT Sans Narrow"/>
              <a:cs typeface="PT Sans Narrow"/>
              <a:sym typeface="PT Sans Narrow"/>
            </a:endParaRPr>
          </a:p>
        </p:txBody>
      </p:sp>
      <p:sp>
        <p:nvSpPr>
          <p:cNvPr id="525" name="Google Shape;525;p26"/>
          <p:cNvSpPr txBox="1"/>
          <p:nvPr/>
        </p:nvSpPr>
        <p:spPr>
          <a:xfrm>
            <a:off x="5141700" y="3929485"/>
            <a:ext cx="4002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SQL QUERY</a:t>
            </a:r>
            <a:endParaRPr b="1" sz="1800">
              <a:latin typeface="PT Sans Narrow"/>
              <a:ea typeface="PT Sans Narrow"/>
              <a:cs typeface="PT Sans Narrow"/>
              <a:sym typeface="PT Sans Narrow"/>
            </a:endParaRPr>
          </a:p>
        </p:txBody>
      </p:sp>
      <p:sp>
        <p:nvSpPr>
          <p:cNvPr id="526" name="Google Shape;526;p26"/>
          <p:cNvSpPr txBox="1"/>
          <p:nvPr/>
        </p:nvSpPr>
        <p:spPr>
          <a:xfrm>
            <a:off x="0" y="4395300"/>
            <a:ext cx="5141400" cy="4839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lang="en">
                <a:solidFill>
                  <a:schemeClr val="dk1"/>
                </a:solidFill>
                <a:latin typeface="PT Sans Narrow"/>
                <a:ea typeface="PT Sans Narrow"/>
                <a:cs typeface="PT Sans Narrow"/>
                <a:sym typeface="PT Sans Narrow"/>
              </a:rPr>
              <a:t>We would have to change fields to select to age and gender and change the order by field to age.  </a:t>
            </a:r>
            <a:endParaRPr>
              <a:solidFill>
                <a:schemeClr val="dk1"/>
              </a:solidFill>
              <a:latin typeface="PT Sans Narrow"/>
              <a:ea typeface="PT Sans Narrow"/>
              <a:cs typeface="PT Sans Narrow"/>
              <a:sym typeface="PT Sans Narrow"/>
            </a:endParaRPr>
          </a:p>
        </p:txBody>
      </p:sp>
      <p:sp>
        <p:nvSpPr>
          <p:cNvPr id="527" name="Google Shape;527;p26"/>
          <p:cNvSpPr txBox="1"/>
          <p:nvPr/>
        </p:nvSpPr>
        <p:spPr>
          <a:xfrm>
            <a:off x="3642380" y="4882500"/>
            <a:ext cx="4831800" cy="26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500">
                <a:latin typeface="Roboto Mono"/>
                <a:ea typeface="Roboto Mono"/>
                <a:cs typeface="Roboto Mono"/>
                <a:sym typeface="Roboto Mono"/>
              </a:rPr>
              <a:t>Images from  </a:t>
            </a:r>
            <a:r>
              <a:rPr i="1" lang="en" sz="500" u="sng">
                <a:solidFill>
                  <a:schemeClr val="hlink"/>
                </a:solidFill>
                <a:latin typeface="Roboto Mono"/>
                <a:ea typeface="Roboto Mono"/>
                <a:cs typeface="Roboto Mono"/>
                <a:sym typeface="Roboto Mono"/>
                <a:hlinkClick r:id="rId4"/>
              </a:rPr>
              <a:t>Wikimedia Commons</a:t>
            </a:r>
            <a:r>
              <a:rPr i="1" lang="en" sz="500">
                <a:latin typeface="Roboto Mono"/>
                <a:ea typeface="Roboto Mono"/>
                <a:cs typeface="Roboto Mono"/>
                <a:sym typeface="Roboto Mono"/>
              </a:rPr>
              <a:t> </a:t>
            </a:r>
            <a:r>
              <a:rPr lang="en" sz="500">
                <a:latin typeface="Roboto Mono"/>
                <a:ea typeface="Roboto Mono"/>
                <a:cs typeface="Roboto Mono"/>
                <a:sym typeface="Roboto Mono"/>
              </a:rPr>
              <a:t>and icon made by </a:t>
            </a:r>
            <a:r>
              <a:rPr lang="en" sz="500" u="sng">
                <a:solidFill>
                  <a:schemeClr val="hlink"/>
                </a:solidFill>
                <a:latin typeface="Roboto Mono"/>
                <a:ea typeface="Roboto Mono"/>
                <a:cs typeface="Roboto Mono"/>
                <a:sym typeface="Roboto Mono"/>
                <a:hlinkClick r:id="rId5"/>
              </a:rPr>
              <a:t>FreePik</a:t>
            </a:r>
            <a:r>
              <a:rPr lang="en" sz="500">
                <a:latin typeface="Roboto Mono"/>
                <a:ea typeface="Roboto Mono"/>
                <a:cs typeface="Roboto Mono"/>
                <a:sym typeface="Roboto Mono"/>
              </a:rPr>
              <a:t> and </a:t>
            </a:r>
            <a:r>
              <a:rPr lang="en" sz="500" u="sng">
                <a:solidFill>
                  <a:schemeClr val="hlink"/>
                </a:solidFill>
                <a:latin typeface="Roboto Mono"/>
                <a:ea typeface="Roboto Mono"/>
                <a:cs typeface="Roboto Mono"/>
                <a:sym typeface="Roboto Mono"/>
                <a:hlinkClick r:id="rId6"/>
              </a:rPr>
              <a:t>SmashIcons</a:t>
            </a:r>
            <a:r>
              <a:rPr lang="en" sz="500">
                <a:latin typeface="Roboto Mono"/>
                <a:ea typeface="Roboto Mono"/>
                <a:cs typeface="Roboto Mono"/>
                <a:sym typeface="Roboto Mono"/>
              </a:rPr>
              <a:t> from Flaticon</a:t>
            </a:r>
            <a:endParaRPr sz="500">
              <a:latin typeface="Roboto Mono"/>
              <a:ea typeface="Roboto Mono"/>
              <a:cs typeface="Roboto Mono"/>
              <a:sym typeface="Roboto Mono"/>
            </a:endParaRPr>
          </a:p>
        </p:txBody>
      </p:sp>
      <p:pic>
        <p:nvPicPr>
          <p:cNvPr id="528" name="Google Shape;528;p26"/>
          <p:cNvPicPr preferRelativeResize="0"/>
          <p:nvPr/>
        </p:nvPicPr>
        <p:blipFill>
          <a:blip r:embed="rId7">
            <a:alphaModFix/>
          </a:blip>
          <a:stretch>
            <a:fillRect/>
          </a:stretch>
        </p:blipFill>
        <p:spPr>
          <a:xfrm>
            <a:off x="-7675" y="3893422"/>
            <a:ext cx="483900" cy="410400"/>
          </a:xfrm>
          <a:prstGeom prst="rect">
            <a:avLst/>
          </a:prstGeom>
          <a:noFill/>
          <a:ln>
            <a:noFill/>
          </a:ln>
        </p:spPr>
      </p:pic>
      <p:sp>
        <p:nvSpPr>
          <p:cNvPr id="529" name="Google Shape;529;p26"/>
          <p:cNvSpPr/>
          <p:nvPr/>
        </p:nvSpPr>
        <p:spPr>
          <a:xfrm>
            <a:off x="-66196" y="325626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Holland</a:t>
            </a:r>
            <a:endParaRPr b="1">
              <a:latin typeface="Source Code Pro"/>
              <a:ea typeface="Source Code Pro"/>
              <a:cs typeface="Source Code Pro"/>
              <a:sym typeface="Source Code Pro"/>
            </a:endParaRPr>
          </a:p>
        </p:txBody>
      </p:sp>
      <p:sp>
        <p:nvSpPr>
          <p:cNvPr id="530" name="Google Shape;530;p26"/>
          <p:cNvSpPr/>
          <p:nvPr/>
        </p:nvSpPr>
        <p:spPr>
          <a:xfrm>
            <a:off x="1477619" y="3264525"/>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Margot Robbie</a:t>
            </a:r>
            <a:endParaRPr b="1">
              <a:latin typeface="Source Code Pro"/>
              <a:ea typeface="Source Code Pro"/>
              <a:cs typeface="Source Code Pro"/>
              <a:sym typeface="Source Code Pro"/>
            </a:endParaRPr>
          </a:p>
        </p:txBody>
      </p:sp>
      <p:sp>
        <p:nvSpPr>
          <p:cNvPr id="531" name="Google Shape;531;p26"/>
          <p:cNvSpPr/>
          <p:nvPr/>
        </p:nvSpPr>
        <p:spPr>
          <a:xfrm>
            <a:off x="3013866" y="325701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Scarlett Johansson</a:t>
            </a:r>
            <a:endParaRPr b="1">
              <a:latin typeface="Source Code Pro"/>
              <a:ea typeface="Source Code Pro"/>
              <a:cs typeface="Source Code Pro"/>
              <a:sym typeface="Source Code Pro"/>
            </a:endParaRPr>
          </a:p>
        </p:txBody>
      </p:sp>
      <p:sp>
        <p:nvSpPr>
          <p:cNvPr id="532" name="Google Shape;532;p26"/>
          <p:cNvSpPr/>
          <p:nvPr/>
        </p:nvSpPr>
        <p:spPr>
          <a:xfrm>
            <a:off x="4547078" y="325684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endParaRPr b="1">
              <a:latin typeface="Source Code Pro"/>
              <a:ea typeface="Source Code Pro"/>
              <a:cs typeface="Source Code Pro"/>
              <a:sym typeface="Source Code Pro"/>
            </a:endParaRPr>
          </a:p>
          <a:p>
            <a:pPr indent="0" lvl="0" marL="0" rtl="0" algn="ctr">
              <a:spcBef>
                <a:spcPts val="0"/>
              </a:spcBef>
              <a:spcAft>
                <a:spcPts val="0"/>
              </a:spcAft>
              <a:buNone/>
            </a:pPr>
            <a:r>
              <a:rPr b="1" lang="en">
                <a:latin typeface="Source Code Pro"/>
                <a:ea typeface="Source Code Pro"/>
                <a:cs typeface="Source Code Pro"/>
                <a:sym typeface="Source Code Pro"/>
              </a:rPr>
              <a:t>Gal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Gadot</a:t>
            </a:r>
            <a:endParaRPr b="1">
              <a:latin typeface="Source Code Pro"/>
              <a:ea typeface="Source Code Pro"/>
              <a:cs typeface="Source Code Pro"/>
              <a:sym typeface="Source Code Pro"/>
            </a:endParaRPr>
          </a:p>
        </p:txBody>
      </p:sp>
      <p:pic>
        <p:nvPicPr>
          <p:cNvPr id="533" name="Google Shape;533;p26"/>
          <p:cNvPicPr preferRelativeResize="0"/>
          <p:nvPr/>
        </p:nvPicPr>
        <p:blipFill>
          <a:blip r:embed="rId8">
            <a:alphaModFix/>
          </a:blip>
          <a:stretch>
            <a:fillRect/>
          </a:stretch>
        </p:blipFill>
        <p:spPr>
          <a:xfrm>
            <a:off x="4632763" y="1204192"/>
            <a:ext cx="1306601" cy="1578976"/>
          </a:xfrm>
          <a:prstGeom prst="rect">
            <a:avLst/>
          </a:prstGeom>
          <a:noFill/>
          <a:ln cap="flat" cmpd="sng" w="28575">
            <a:solidFill>
              <a:srgbClr val="000000"/>
            </a:solidFill>
            <a:prstDash val="solid"/>
            <a:round/>
            <a:headEnd len="sm" w="sm" type="none"/>
            <a:tailEnd len="sm" w="sm" type="none"/>
          </a:ln>
        </p:spPr>
      </p:pic>
      <p:pic>
        <p:nvPicPr>
          <p:cNvPr id="534" name="Google Shape;534;p26"/>
          <p:cNvPicPr preferRelativeResize="0"/>
          <p:nvPr/>
        </p:nvPicPr>
        <p:blipFill>
          <a:blip r:embed="rId9">
            <a:alphaModFix/>
          </a:blip>
          <a:stretch>
            <a:fillRect/>
          </a:stretch>
        </p:blipFill>
        <p:spPr>
          <a:xfrm>
            <a:off x="3099526" y="1208842"/>
            <a:ext cx="1306801" cy="1703049"/>
          </a:xfrm>
          <a:prstGeom prst="rect">
            <a:avLst/>
          </a:prstGeom>
          <a:noFill/>
          <a:ln cap="flat" cmpd="sng" w="28575">
            <a:solidFill>
              <a:srgbClr val="000000"/>
            </a:solidFill>
            <a:prstDash val="solid"/>
            <a:round/>
            <a:headEnd len="sm" w="sm" type="none"/>
            <a:tailEnd len="sm" w="sm" type="none"/>
          </a:ln>
        </p:spPr>
      </p:pic>
      <p:pic>
        <p:nvPicPr>
          <p:cNvPr id="535" name="Google Shape;535;p26"/>
          <p:cNvPicPr preferRelativeResize="0"/>
          <p:nvPr/>
        </p:nvPicPr>
        <p:blipFill>
          <a:blip r:embed="rId10">
            <a:alphaModFix/>
          </a:blip>
          <a:stretch>
            <a:fillRect/>
          </a:stretch>
        </p:blipFill>
        <p:spPr>
          <a:xfrm>
            <a:off x="1563218" y="1216225"/>
            <a:ext cx="1306800" cy="1784999"/>
          </a:xfrm>
          <a:prstGeom prst="rect">
            <a:avLst/>
          </a:prstGeom>
          <a:noFill/>
          <a:ln cap="flat" cmpd="sng" w="28575">
            <a:solidFill>
              <a:srgbClr val="000000"/>
            </a:solidFill>
            <a:prstDash val="solid"/>
            <a:round/>
            <a:headEnd len="sm" w="sm" type="none"/>
            <a:tailEnd len="sm" w="sm" type="none"/>
          </a:ln>
        </p:spPr>
      </p:pic>
      <p:pic>
        <p:nvPicPr>
          <p:cNvPr id="536" name="Google Shape;536;p26"/>
          <p:cNvPicPr preferRelativeResize="0"/>
          <p:nvPr/>
        </p:nvPicPr>
        <p:blipFill>
          <a:blip r:embed="rId11">
            <a:alphaModFix/>
          </a:blip>
          <a:stretch>
            <a:fillRect/>
          </a:stretch>
        </p:blipFill>
        <p:spPr>
          <a:xfrm>
            <a:off x="6173476" y="1197685"/>
            <a:ext cx="1306800" cy="1972924"/>
          </a:xfrm>
          <a:prstGeom prst="rect">
            <a:avLst/>
          </a:prstGeom>
          <a:noFill/>
          <a:ln cap="flat" cmpd="sng" w="28575">
            <a:solidFill>
              <a:srgbClr val="000000"/>
            </a:solidFill>
            <a:prstDash val="solid"/>
            <a:round/>
            <a:headEnd len="sm" w="sm" type="none"/>
            <a:tailEnd len="sm" w="sm" type="none"/>
          </a:ln>
        </p:spPr>
      </p:pic>
      <p:pic>
        <p:nvPicPr>
          <p:cNvPr id="537" name="Google Shape;537;p26"/>
          <p:cNvPicPr preferRelativeResize="0"/>
          <p:nvPr/>
        </p:nvPicPr>
        <p:blipFill>
          <a:blip r:embed="rId12">
            <a:alphaModFix/>
          </a:blip>
          <a:stretch>
            <a:fillRect/>
          </a:stretch>
        </p:blipFill>
        <p:spPr>
          <a:xfrm>
            <a:off x="19402" y="1208092"/>
            <a:ext cx="1306600" cy="1972925"/>
          </a:xfrm>
          <a:prstGeom prst="rect">
            <a:avLst/>
          </a:prstGeom>
          <a:noFill/>
          <a:ln cap="flat" cmpd="sng" w="28575">
            <a:solidFill>
              <a:srgbClr val="000000"/>
            </a:solidFill>
            <a:prstDash val="solid"/>
            <a:round/>
            <a:headEnd len="sm" w="sm" type="none"/>
            <a:tailEnd len="sm" w="sm" type="none"/>
          </a:ln>
        </p:spPr>
      </p:pic>
      <p:pic>
        <p:nvPicPr>
          <p:cNvPr id="538" name="Google Shape;538;p26"/>
          <p:cNvPicPr preferRelativeResize="0"/>
          <p:nvPr/>
        </p:nvPicPr>
        <p:blipFill>
          <a:blip r:embed="rId13">
            <a:alphaModFix/>
          </a:blip>
          <a:stretch>
            <a:fillRect/>
          </a:stretch>
        </p:blipFill>
        <p:spPr>
          <a:xfrm>
            <a:off x="7728291" y="1195736"/>
            <a:ext cx="1306616" cy="1972937"/>
          </a:xfrm>
          <a:prstGeom prst="rect">
            <a:avLst/>
          </a:prstGeom>
          <a:noFill/>
          <a:ln cap="flat" cmpd="sng" w="28575">
            <a:solidFill>
              <a:srgbClr val="000000"/>
            </a:solidFill>
            <a:prstDash val="solid"/>
            <a:round/>
            <a:headEnd len="sm" w="sm" type="none"/>
            <a:tailEnd len="sm" w="sm" type="none"/>
          </a:ln>
        </p:spPr>
      </p:pic>
      <p:sp>
        <p:nvSpPr>
          <p:cNvPr id="539" name="Google Shape;539;p26"/>
          <p:cNvSpPr/>
          <p:nvPr/>
        </p:nvSpPr>
        <p:spPr>
          <a:xfrm>
            <a:off x="7642626" y="2568136"/>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63</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540" name="Google Shape;540;p26"/>
          <p:cNvSpPr/>
          <p:nvPr/>
        </p:nvSpPr>
        <p:spPr>
          <a:xfrm>
            <a:off x="-48736" y="2580342"/>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24</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English</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541" name="Google Shape;541;p26"/>
          <p:cNvSpPr/>
          <p:nvPr/>
        </p:nvSpPr>
        <p:spPr>
          <a:xfrm>
            <a:off x="6100926" y="2570235"/>
            <a:ext cx="1465800" cy="6756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Source Code Pro"/>
                <a:ea typeface="Source Code Pro"/>
                <a:cs typeface="Source Code Pro"/>
                <a:sym typeface="Source Code Pro"/>
              </a:rPr>
              <a:t>AGE: 48</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America</a:t>
            </a:r>
            <a:endParaRPr b="1" sz="1000">
              <a:latin typeface="Source Code Pro"/>
              <a:ea typeface="Source Code Pro"/>
              <a:cs typeface="Source Code Pro"/>
              <a:sym typeface="Source Code Pro"/>
            </a:endParaRPr>
          </a:p>
        </p:txBody>
      </p:sp>
      <p:sp>
        <p:nvSpPr>
          <p:cNvPr id="542" name="Google Shape;542;p26"/>
          <p:cNvSpPr/>
          <p:nvPr/>
        </p:nvSpPr>
        <p:spPr>
          <a:xfrm>
            <a:off x="1476806" y="2588850"/>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29</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Australian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543" name="Google Shape;543;p26"/>
          <p:cNvSpPr/>
          <p:nvPr/>
        </p:nvSpPr>
        <p:spPr>
          <a:xfrm>
            <a:off x="3030501" y="2581017"/>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544" name="Google Shape;544;p26"/>
          <p:cNvSpPr/>
          <p:nvPr/>
        </p:nvSpPr>
        <p:spPr>
          <a:xfrm>
            <a:off x="4559226" y="2581017"/>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Israeli</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545" name="Google Shape;545;p26"/>
          <p:cNvSpPr/>
          <p:nvPr/>
        </p:nvSpPr>
        <p:spPr>
          <a:xfrm>
            <a:off x="7642628" y="3244078"/>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Hanks</a:t>
            </a:r>
            <a:endParaRPr b="1">
              <a:latin typeface="Source Code Pro"/>
              <a:ea typeface="Source Code Pro"/>
              <a:cs typeface="Source Code Pro"/>
              <a:sym typeface="Source Code Pro"/>
            </a:endParaRPr>
          </a:p>
        </p:txBody>
      </p:sp>
      <p:sp>
        <p:nvSpPr>
          <p:cNvPr id="546" name="Google Shape;546;p26"/>
          <p:cNvSpPr/>
          <p:nvPr/>
        </p:nvSpPr>
        <p:spPr>
          <a:xfrm>
            <a:off x="6087952" y="3246156"/>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Dwayne Johnson</a:t>
            </a:r>
            <a:endParaRPr b="1">
              <a:latin typeface="Source Code Pro"/>
              <a:ea typeface="Source Code Pro"/>
              <a:cs typeface="Source Code Pro"/>
              <a:sym typeface="Source Code Pro"/>
            </a:endParaRPr>
          </a:p>
        </p:txBody>
      </p:sp>
      <p:sp>
        <p:nvSpPr>
          <p:cNvPr id="547" name="Google Shape;547;p26"/>
          <p:cNvSpPr/>
          <p:nvPr/>
        </p:nvSpPr>
        <p:spPr>
          <a:xfrm>
            <a:off x="89650" y="2912341"/>
            <a:ext cx="1187100" cy="32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1630250" y="2908376"/>
            <a:ext cx="1187100" cy="32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3136451" y="2910573"/>
            <a:ext cx="1187100" cy="32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4677051" y="2906607"/>
            <a:ext cx="1187100" cy="32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6254125" y="2901191"/>
            <a:ext cx="1187100" cy="32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7794725" y="2897226"/>
            <a:ext cx="1187100" cy="32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4612382" y="3303232"/>
            <a:ext cx="1187100" cy="562500"/>
          </a:xfrm>
          <a:prstGeom prst="rect">
            <a:avLst/>
          </a:prstGeom>
          <a:solidFill>
            <a:srgbClr val="F5C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6254127" y="3285000"/>
            <a:ext cx="960900" cy="562500"/>
          </a:xfrm>
          <a:prstGeom prst="rect">
            <a:avLst/>
          </a:prstGeom>
          <a:solidFill>
            <a:srgbClr val="F5C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7808525" y="3280075"/>
            <a:ext cx="960900" cy="562500"/>
          </a:xfrm>
          <a:prstGeom prst="rect">
            <a:avLst/>
          </a:prstGeom>
          <a:solidFill>
            <a:srgbClr val="F5C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38575" y="3302651"/>
            <a:ext cx="1187100" cy="562500"/>
          </a:xfrm>
          <a:prstGeom prst="rect">
            <a:avLst/>
          </a:prstGeom>
          <a:solidFill>
            <a:srgbClr val="F5C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1593040" y="3297710"/>
            <a:ext cx="1187100" cy="562500"/>
          </a:xfrm>
          <a:prstGeom prst="rect">
            <a:avLst/>
          </a:prstGeom>
          <a:solidFill>
            <a:srgbClr val="F5C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3042954" y="3282684"/>
            <a:ext cx="1187100" cy="562500"/>
          </a:xfrm>
          <a:prstGeom prst="rect">
            <a:avLst/>
          </a:prstGeom>
          <a:solidFill>
            <a:srgbClr val="F5C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txBox="1"/>
          <p:nvPr/>
        </p:nvSpPr>
        <p:spPr>
          <a:xfrm>
            <a:off x="-100519" y="-94650"/>
            <a:ext cx="5026800" cy="92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5200">
                <a:solidFill>
                  <a:schemeClr val="dk1"/>
                </a:solidFill>
                <a:latin typeface="PT Sans Narrow"/>
                <a:ea typeface="PT Sans Narrow"/>
                <a:cs typeface="PT Sans Narrow"/>
                <a:sym typeface="PT Sans Narrow"/>
              </a:rPr>
              <a:t>SQL ORDER BY</a:t>
            </a:r>
            <a:endParaRPr b="1" sz="5300">
              <a:latin typeface="PT Sans Narrow"/>
              <a:ea typeface="PT Sans Narrow"/>
              <a:cs typeface="PT Sans Narrow"/>
              <a:sym typeface="PT Sans Narrow"/>
            </a:endParaRPr>
          </a:p>
        </p:txBody>
      </p:sp>
      <p:sp>
        <p:nvSpPr>
          <p:cNvPr id="560" name="Google Shape;560;p26"/>
          <p:cNvSpPr txBox="1"/>
          <p:nvPr/>
        </p:nvSpPr>
        <p:spPr>
          <a:xfrm>
            <a:off x="3453550" y="-95242"/>
            <a:ext cx="5844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91CC04"/>
                </a:highlight>
                <a:latin typeface="Roboto Mono"/>
                <a:ea typeface="Roboto Mono"/>
                <a:cs typeface="Roboto Mono"/>
                <a:sym typeface="Roboto Mono"/>
              </a:rPr>
              <a:t>ORDER BY is used to sort the result-set in ascending or descending order. ORDER BY sorts the records in ascending order by default. To sort the records in descending order, use the DESC keyword.</a:t>
            </a:r>
            <a:r>
              <a:rPr b="1" i="1" lang="en" sz="1100" u="sng">
                <a:solidFill>
                  <a:schemeClr val="dk1"/>
                </a:solidFill>
                <a:highlight>
                  <a:srgbClr val="F5C84C"/>
                </a:highlight>
                <a:latin typeface="Roboto Mono"/>
                <a:ea typeface="Roboto Mono"/>
                <a:cs typeface="Roboto Mono"/>
                <a:sym typeface="Roboto Mono"/>
              </a:rPr>
              <a:t>ASC A to Z or 1 to 100, DESC Z to A or 100 to 1.</a:t>
            </a:r>
            <a:endParaRPr b="1" i="1" sz="1100" u="sng">
              <a:solidFill>
                <a:schemeClr val="dk1"/>
              </a:solidFill>
              <a:highlight>
                <a:srgbClr val="F5C84C"/>
              </a:highlight>
              <a:latin typeface="Roboto Mono"/>
              <a:ea typeface="Roboto Mono"/>
              <a:cs typeface="Roboto Mono"/>
              <a:sym typeface="Roboto Mono"/>
            </a:endParaRPr>
          </a:p>
        </p:txBody>
      </p:sp>
      <p:cxnSp>
        <p:nvCxnSpPr>
          <p:cNvPr id="561" name="Google Shape;561;p26"/>
          <p:cNvCxnSpPr/>
          <p:nvPr/>
        </p:nvCxnSpPr>
        <p:spPr>
          <a:xfrm>
            <a:off x="0" y="854416"/>
            <a:ext cx="9153600" cy="9300"/>
          </a:xfrm>
          <a:prstGeom prst="straightConnector1">
            <a:avLst/>
          </a:prstGeom>
          <a:noFill/>
          <a:ln cap="flat" cmpd="sng" w="9525">
            <a:solidFill>
              <a:srgbClr val="7F7F7F"/>
            </a:solidFill>
            <a:prstDash val="dash"/>
            <a:round/>
            <a:headEnd len="sm" w="sm" type="none"/>
            <a:tailEnd len="sm" w="sm" type="none"/>
          </a:ln>
        </p:spPr>
      </p:cxnSp>
      <p:sp>
        <p:nvSpPr>
          <p:cNvPr id="562" name="Google Shape;562;p26"/>
          <p:cNvSpPr txBox="1"/>
          <p:nvPr/>
        </p:nvSpPr>
        <p:spPr>
          <a:xfrm>
            <a:off x="-76200" y="700777"/>
            <a:ext cx="50268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3400">
                <a:solidFill>
                  <a:schemeClr val="dk1"/>
                </a:solidFill>
                <a:latin typeface="PT Sans Narrow"/>
                <a:ea typeface="PT Sans Narrow"/>
                <a:cs typeface="PT Sans Narrow"/>
                <a:sym typeface="PT Sans Narrow"/>
              </a:rPr>
              <a:t>TABLE </a:t>
            </a:r>
            <a:r>
              <a:rPr b="1" lang="en" sz="3400">
                <a:solidFill>
                  <a:schemeClr val="dk1"/>
                </a:solidFill>
                <a:latin typeface="PT Sans Narrow"/>
                <a:ea typeface="PT Sans Narrow"/>
                <a:cs typeface="PT Sans Narrow"/>
                <a:sym typeface="PT Sans Narrow"/>
              </a:rPr>
              <a:t>FULLNAME</a:t>
            </a:r>
            <a:r>
              <a:rPr b="1" lang="en" sz="3400">
                <a:solidFill>
                  <a:schemeClr val="dk1"/>
                </a:solidFill>
                <a:latin typeface="PT Sans Narrow"/>
                <a:ea typeface="PT Sans Narrow"/>
                <a:cs typeface="PT Sans Narrow"/>
                <a:sym typeface="PT Sans Narrow"/>
              </a:rPr>
              <a:t>: Celebrities </a:t>
            </a:r>
            <a:endParaRPr b="1" sz="3500">
              <a:latin typeface="PT Sans Narrow"/>
              <a:ea typeface="PT Sans Narrow"/>
              <a:cs typeface="PT Sans Narrow"/>
              <a:sym typeface="PT Sans Narrow"/>
            </a:endParaRPr>
          </a:p>
        </p:txBody>
      </p:sp>
      <p:pic>
        <p:nvPicPr>
          <p:cNvPr id="563" name="Google Shape;563;p26">
            <a:hlinkClick r:id="rId14"/>
          </p:cNvPr>
          <p:cNvPicPr preferRelativeResize="0"/>
          <p:nvPr/>
        </p:nvPicPr>
        <p:blipFill>
          <a:blip r:embed="rId15">
            <a:alphaModFix/>
          </a:blip>
          <a:stretch>
            <a:fillRect/>
          </a:stretch>
        </p:blipFill>
        <p:spPr>
          <a:xfrm>
            <a:off x="110641" y="4892799"/>
            <a:ext cx="635060" cy="233700"/>
          </a:xfrm>
          <a:prstGeom prst="rect">
            <a:avLst/>
          </a:prstGeom>
          <a:noFill/>
          <a:ln>
            <a:noFill/>
          </a:ln>
        </p:spPr>
      </p:pic>
      <p:pic>
        <p:nvPicPr>
          <p:cNvPr id="564" name="Google Shape;564;p26">
            <a:hlinkClick r:id="rId16"/>
          </p:cNvPr>
          <p:cNvPicPr preferRelativeResize="0"/>
          <p:nvPr/>
        </p:nvPicPr>
        <p:blipFill>
          <a:blip r:embed="rId17">
            <a:alphaModFix/>
          </a:blip>
          <a:stretch>
            <a:fillRect/>
          </a:stretch>
        </p:blipFill>
        <p:spPr>
          <a:xfrm>
            <a:off x="822225" y="4886049"/>
            <a:ext cx="1324300" cy="233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27"/>
          <p:cNvSpPr txBox="1"/>
          <p:nvPr/>
        </p:nvSpPr>
        <p:spPr>
          <a:xfrm>
            <a:off x="-76200" y="-94650"/>
            <a:ext cx="7592700" cy="92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5200">
                <a:solidFill>
                  <a:schemeClr val="dk1"/>
                </a:solidFill>
                <a:latin typeface="PT Sans Narrow"/>
                <a:ea typeface="PT Sans Narrow"/>
                <a:cs typeface="PT Sans Narrow"/>
                <a:sym typeface="PT Sans Narrow"/>
              </a:rPr>
              <a:t>SQL ORDER BY</a:t>
            </a:r>
            <a:endParaRPr b="1" sz="5300">
              <a:latin typeface="PT Sans Narrow"/>
              <a:ea typeface="PT Sans Narrow"/>
              <a:cs typeface="PT Sans Narrow"/>
              <a:sym typeface="PT Sans Narrow"/>
            </a:endParaRPr>
          </a:p>
        </p:txBody>
      </p:sp>
      <p:sp>
        <p:nvSpPr>
          <p:cNvPr id="570" name="Google Shape;570;p27"/>
          <p:cNvSpPr/>
          <p:nvPr/>
        </p:nvSpPr>
        <p:spPr>
          <a:xfrm>
            <a:off x="0" y="5035751"/>
            <a:ext cx="9911400" cy="2337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571" name="Google Shape;571;p27"/>
          <p:cNvPicPr preferRelativeResize="0"/>
          <p:nvPr/>
        </p:nvPicPr>
        <p:blipFill>
          <a:blip r:embed="rId3">
            <a:alphaModFix/>
          </a:blip>
          <a:stretch>
            <a:fillRect/>
          </a:stretch>
        </p:blipFill>
        <p:spPr>
          <a:xfrm>
            <a:off x="8765950" y="5035748"/>
            <a:ext cx="157500" cy="157500"/>
          </a:xfrm>
          <a:prstGeom prst="rect">
            <a:avLst/>
          </a:prstGeom>
          <a:noFill/>
          <a:ln>
            <a:noFill/>
          </a:ln>
        </p:spPr>
      </p:pic>
      <p:sp>
        <p:nvSpPr>
          <p:cNvPr id="572" name="Google Shape;572;p27"/>
          <p:cNvSpPr txBox="1"/>
          <p:nvPr/>
        </p:nvSpPr>
        <p:spPr>
          <a:xfrm>
            <a:off x="3642380" y="5034900"/>
            <a:ext cx="4831800" cy="26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latin typeface="Roboto Mono"/>
                <a:ea typeface="Roboto Mono"/>
                <a:cs typeface="Roboto Mono"/>
                <a:sym typeface="Roboto Mono"/>
              </a:rPr>
              <a:t>Icon made by </a:t>
            </a:r>
            <a:r>
              <a:rPr lang="en" sz="600" u="sng">
                <a:solidFill>
                  <a:schemeClr val="hlink"/>
                </a:solidFill>
                <a:latin typeface="Roboto Mono"/>
                <a:ea typeface="Roboto Mono"/>
                <a:cs typeface="Roboto Mono"/>
                <a:sym typeface="Roboto Mono"/>
                <a:hlinkClick r:id="rId4"/>
              </a:rPr>
              <a:t>FlatIcon </a:t>
            </a:r>
            <a:r>
              <a:rPr lang="en" sz="600">
                <a:latin typeface="Roboto Mono"/>
                <a:ea typeface="Roboto Mono"/>
                <a:cs typeface="Roboto Mono"/>
                <a:sym typeface="Roboto Mono"/>
              </a:rPr>
              <a:t>and </a:t>
            </a:r>
            <a:r>
              <a:rPr lang="en" sz="600" u="sng">
                <a:solidFill>
                  <a:schemeClr val="hlink"/>
                </a:solidFill>
                <a:latin typeface="Roboto Mono"/>
                <a:ea typeface="Roboto Mono"/>
                <a:cs typeface="Roboto Mono"/>
                <a:sym typeface="Roboto Mono"/>
                <a:hlinkClick r:id="rId5"/>
              </a:rPr>
              <a:t>FreePik </a:t>
            </a:r>
            <a:r>
              <a:rPr lang="en" sz="600">
                <a:latin typeface="Roboto Mono"/>
                <a:ea typeface="Roboto Mono"/>
                <a:cs typeface="Roboto Mono"/>
                <a:sym typeface="Roboto Mono"/>
              </a:rPr>
              <a:t>from Flaticon</a:t>
            </a:r>
            <a:endParaRPr sz="600">
              <a:latin typeface="Roboto Mono"/>
              <a:ea typeface="Roboto Mono"/>
              <a:cs typeface="Roboto Mono"/>
              <a:sym typeface="Roboto Mono"/>
            </a:endParaRPr>
          </a:p>
        </p:txBody>
      </p:sp>
      <p:cxnSp>
        <p:nvCxnSpPr>
          <p:cNvPr id="573" name="Google Shape;573;p27"/>
          <p:cNvCxnSpPr/>
          <p:nvPr/>
        </p:nvCxnSpPr>
        <p:spPr>
          <a:xfrm>
            <a:off x="0" y="752550"/>
            <a:ext cx="9153600" cy="9300"/>
          </a:xfrm>
          <a:prstGeom prst="straightConnector1">
            <a:avLst/>
          </a:prstGeom>
          <a:noFill/>
          <a:ln cap="flat" cmpd="sng" w="9525">
            <a:solidFill>
              <a:srgbClr val="7F7F7F"/>
            </a:solidFill>
            <a:prstDash val="dash"/>
            <a:round/>
            <a:headEnd len="sm" w="sm" type="none"/>
            <a:tailEnd len="sm" w="sm" type="none"/>
          </a:ln>
        </p:spPr>
      </p:cxnSp>
      <p:sp>
        <p:nvSpPr>
          <p:cNvPr id="574" name="Google Shape;574;p27"/>
          <p:cNvSpPr txBox="1"/>
          <p:nvPr/>
        </p:nvSpPr>
        <p:spPr>
          <a:xfrm>
            <a:off x="233575" y="834925"/>
            <a:ext cx="2019600" cy="5541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 sz="1200">
                <a:latin typeface="PT Sans Narrow"/>
                <a:ea typeface="PT Sans Narrow"/>
                <a:cs typeface="PT Sans Narrow"/>
                <a:sym typeface="PT Sans Narrow"/>
              </a:rPr>
              <a:t>RUNNING QUERIES IN A DATABASE</a:t>
            </a:r>
            <a:endParaRPr b="1" sz="1200">
              <a:solidFill>
                <a:srgbClr val="000000"/>
              </a:solidFill>
              <a:latin typeface="PT Sans Narrow"/>
              <a:ea typeface="PT Sans Narrow"/>
              <a:cs typeface="PT Sans Narrow"/>
              <a:sym typeface="PT Sans Narrow"/>
            </a:endParaRPr>
          </a:p>
        </p:txBody>
      </p:sp>
      <p:sp>
        <p:nvSpPr>
          <p:cNvPr id="575" name="Google Shape;575;p27"/>
          <p:cNvSpPr txBox="1"/>
          <p:nvPr/>
        </p:nvSpPr>
        <p:spPr>
          <a:xfrm>
            <a:off x="122673" y="1380082"/>
            <a:ext cx="23571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rgbClr val="000000"/>
                </a:solidFill>
                <a:latin typeface="PT Sans Narrow"/>
                <a:ea typeface="PT Sans Narrow"/>
                <a:cs typeface="PT Sans Narrow"/>
                <a:sym typeface="PT Sans Narrow"/>
              </a:rPr>
              <a:t>In this activity, you will </a:t>
            </a:r>
            <a:r>
              <a:rPr lang="en" sz="1200">
                <a:latin typeface="PT Sans Narrow"/>
                <a:ea typeface="PT Sans Narrow"/>
                <a:cs typeface="PT Sans Narrow"/>
                <a:sym typeface="PT Sans Narrow"/>
              </a:rPr>
              <a:t>run queries on a database about planets. You will use the SQL commands: </a:t>
            </a:r>
            <a:r>
              <a:rPr b="1" lang="en" sz="1200">
                <a:latin typeface="PT Sans Narrow"/>
                <a:ea typeface="PT Sans Narrow"/>
                <a:cs typeface="PT Sans Narrow"/>
                <a:sym typeface="PT Sans Narrow"/>
              </a:rPr>
              <a:t>order by</a:t>
            </a:r>
            <a:endParaRPr b="1" sz="1200">
              <a:latin typeface="PT Sans Narrow"/>
              <a:ea typeface="PT Sans Narrow"/>
              <a:cs typeface="PT Sans Narrow"/>
              <a:sym typeface="PT Sans Narrow"/>
            </a:endParaRPr>
          </a:p>
          <a:p>
            <a:pPr indent="0" lvl="0" marL="0" marR="0" rtl="0" algn="l">
              <a:spcBef>
                <a:spcPts val="0"/>
              </a:spcBef>
              <a:spcAft>
                <a:spcPts val="0"/>
              </a:spcAft>
              <a:buNone/>
            </a:pPr>
            <a:r>
              <a:t/>
            </a:r>
            <a:endParaRPr i="1" sz="1200">
              <a:solidFill>
                <a:srgbClr val="000000"/>
              </a:solidFill>
              <a:latin typeface="PT Sans Narrow"/>
              <a:ea typeface="PT Sans Narrow"/>
              <a:cs typeface="PT Sans Narrow"/>
              <a:sym typeface="PT Sans Narrow"/>
            </a:endParaRPr>
          </a:p>
        </p:txBody>
      </p:sp>
      <p:grpSp>
        <p:nvGrpSpPr>
          <p:cNvPr id="576" name="Google Shape;576;p27"/>
          <p:cNvGrpSpPr/>
          <p:nvPr/>
        </p:nvGrpSpPr>
        <p:grpSpPr>
          <a:xfrm>
            <a:off x="2448824" y="720327"/>
            <a:ext cx="4210575" cy="2201782"/>
            <a:chOff x="719380" y="3881294"/>
            <a:chExt cx="3655965" cy="1599319"/>
          </a:xfrm>
        </p:grpSpPr>
        <p:sp>
          <p:nvSpPr>
            <p:cNvPr id="577" name="Google Shape;577;p27"/>
            <p:cNvSpPr txBox="1"/>
            <p:nvPr/>
          </p:nvSpPr>
          <p:spPr>
            <a:xfrm>
              <a:off x="719380" y="3881294"/>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600">
                  <a:solidFill>
                    <a:srgbClr val="000000"/>
                  </a:solidFill>
                  <a:latin typeface="PT Sans Narrow"/>
                  <a:ea typeface="PT Sans Narrow"/>
                  <a:cs typeface="PT Sans Narrow"/>
                  <a:sym typeface="PT Sans Narrow"/>
                </a:rPr>
                <a:t>START HERE</a:t>
              </a:r>
              <a:endParaRPr b="1" sz="1600">
                <a:solidFill>
                  <a:srgbClr val="000000"/>
                </a:solidFill>
                <a:latin typeface="PT Sans Narrow"/>
                <a:ea typeface="PT Sans Narrow"/>
                <a:cs typeface="PT Sans Narrow"/>
                <a:sym typeface="PT Sans Narrow"/>
              </a:endParaRPr>
            </a:p>
          </p:txBody>
        </p:sp>
        <p:cxnSp>
          <p:nvCxnSpPr>
            <p:cNvPr id="578" name="Google Shape;578;p27"/>
            <p:cNvCxnSpPr/>
            <p:nvPr/>
          </p:nvCxnSpPr>
          <p:spPr>
            <a:xfrm>
              <a:off x="733708" y="4141540"/>
              <a:ext cx="2717700" cy="0"/>
            </a:xfrm>
            <a:prstGeom prst="straightConnector1">
              <a:avLst/>
            </a:prstGeom>
            <a:noFill/>
            <a:ln cap="flat" cmpd="sng" w="9525">
              <a:solidFill>
                <a:srgbClr val="000000"/>
              </a:solidFill>
              <a:prstDash val="solid"/>
              <a:round/>
              <a:headEnd len="sm" w="sm" type="none"/>
              <a:tailEnd len="sm" w="sm" type="none"/>
            </a:ln>
          </p:spPr>
        </p:cxnSp>
        <p:sp>
          <p:nvSpPr>
            <p:cNvPr id="579" name="Google Shape;579;p27"/>
            <p:cNvSpPr txBox="1"/>
            <p:nvPr/>
          </p:nvSpPr>
          <p:spPr>
            <a:xfrm>
              <a:off x="899246" y="4175912"/>
              <a:ext cx="3476100" cy="13047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rgbClr val="000000"/>
                </a:buClr>
                <a:buSzPts val="1200"/>
                <a:buFont typeface="PT Sans Narrow"/>
                <a:buChar char="❑"/>
              </a:pPr>
              <a:r>
                <a:rPr lang="en" sz="1200">
                  <a:latin typeface="PT Sans Narrow"/>
                  <a:ea typeface="PT Sans Narrow"/>
                  <a:cs typeface="PT Sans Narrow"/>
                  <a:sym typeface="PT Sans Narrow"/>
                </a:rPr>
                <a:t>Sign in to</a:t>
              </a:r>
              <a:r>
                <a:rPr b="1" lang="en" sz="1200">
                  <a:solidFill>
                    <a:srgbClr val="339933"/>
                  </a:solidFill>
                  <a:latin typeface="PT Sans Narrow"/>
                  <a:ea typeface="PT Sans Narrow"/>
                  <a:cs typeface="PT Sans Narrow"/>
                  <a:sym typeface="PT Sans Narrow"/>
                </a:rPr>
                <a:t> </a:t>
              </a:r>
              <a:r>
                <a:rPr b="1" lang="en" sz="1200" u="sng">
                  <a:solidFill>
                    <a:srgbClr val="339933"/>
                  </a:solidFill>
                  <a:latin typeface="PT Sans Narrow"/>
                  <a:ea typeface="PT Sans Narrow"/>
                  <a:cs typeface="PT Sans Narrow"/>
                  <a:sym typeface="PT Sans Narrow"/>
                </a:rPr>
                <a:t>repl.it</a:t>
              </a:r>
              <a:endParaRPr sz="1200" u="sng">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rgbClr val="000000"/>
                </a:buClr>
                <a:buSzPts val="1200"/>
                <a:buFont typeface="PT Sans Narrow"/>
                <a:buChar char="❑"/>
              </a:pPr>
              <a:r>
                <a:rPr lang="en" sz="1200">
                  <a:latin typeface="PT Sans Narrow"/>
                  <a:ea typeface="PT Sans Narrow"/>
                  <a:cs typeface="PT Sans Narrow"/>
                  <a:sym typeface="PT Sans Narrow"/>
                </a:rPr>
                <a:t>Then go to this link </a:t>
              </a:r>
              <a:r>
                <a:rPr b="1" lang="en" sz="1200" u="sng">
                  <a:solidFill>
                    <a:srgbClr val="6AA84F"/>
                  </a:solidFill>
                  <a:latin typeface="PT Sans Narrow"/>
                  <a:ea typeface="PT Sans Narrow"/>
                  <a:cs typeface="PT Sans Narrow"/>
                  <a:sym typeface="PT Sans Narrow"/>
                  <a:hlinkClick r:id="rId6">
                    <a:extLst>
                      <a:ext uri="{A12FA001-AC4F-418D-AE19-62706E023703}">
                        <ahyp:hlinkClr val="tx"/>
                      </a:ext>
                    </a:extLst>
                  </a:hlinkClick>
                </a:rPr>
                <a:t>bit.ly/SQLPlanets</a:t>
              </a:r>
              <a:endParaRPr b="1" sz="1200">
                <a:solidFill>
                  <a:srgbClr val="6AA84F"/>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rgbClr val="000000"/>
                </a:buClr>
                <a:buSzPts val="1200"/>
                <a:buFont typeface="PT Sans Narrow"/>
                <a:buChar char="❑"/>
              </a:pPr>
              <a:r>
                <a:rPr lang="en" sz="1200">
                  <a:solidFill>
                    <a:schemeClr val="dk1"/>
                  </a:solidFill>
                  <a:latin typeface="PT Sans Narrow"/>
                  <a:ea typeface="PT Sans Narrow"/>
                  <a:cs typeface="PT Sans Narrow"/>
                  <a:sym typeface="PT Sans Narrow"/>
                </a:rPr>
                <a:t>A database about planets has already been made for you. Your task  is to run the 7 queries detailed below.</a:t>
              </a:r>
              <a:endParaRPr sz="1200">
                <a:solidFill>
                  <a:schemeClr val="dk1"/>
                </a:solidFill>
                <a:latin typeface="PT Sans Narrow"/>
                <a:ea typeface="PT Sans Narrow"/>
                <a:cs typeface="PT Sans Narrow"/>
                <a:sym typeface="PT Sans Narrow"/>
              </a:endParaRPr>
            </a:p>
          </p:txBody>
        </p:sp>
      </p:grpSp>
      <p:cxnSp>
        <p:nvCxnSpPr>
          <p:cNvPr id="580" name="Google Shape;580;p27"/>
          <p:cNvCxnSpPr/>
          <p:nvPr/>
        </p:nvCxnSpPr>
        <p:spPr>
          <a:xfrm flipH="1">
            <a:off x="5450" y="2126705"/>
            <a:ext cx="9101400" cy="51600"/>
          </a:xfrm>
          <a:prstGeom prst="straightConnector1">
            <a:avLst/>
          </a:prstGeom>
          <a:noFill/>
          <a:ln cap="flat" cmpd="sng" w="9525">
            <a:solidFill>
              <a:srgbClr val="7F7F7F"/>
            </a:solidFill>
            <a:prstDash val="dash"/>
            <a:round/>
            <a:headEnd len="sm" w="sm" type="none"/>
            <a:tailEnd len="sm" w="sm" type="none"/>
          </a:ln>
        </p:spPr>
      </p:cxnSp>
      <p:sp>
        <p:nvSpPr>
          <p:cNvPr id="581" name="Google Shape;581;p27"/>
          <p:cNvSpPr txBox="1"/>
          <p:nvPr/>
        </p:nvSpPr>
        <p:spPr>
          <a:xfrm>
            <a:off x="95825" y="2116725"/>
            <a:ext cx="42948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ED5565"/>
                </a:solidFill>
                <a:latin typeface="PT Sans Narrow"/>
                <a:ea typeface="PT Sans Narrow"/>
                <a:cs typeface="PT Sans Narrow"/>
                <a:sym typeface="PT Sans Narrow"/>
              </a:rPr>
              <a:t>Displays all data from table and orders the data by column specified in ascending order.</a:t>
            </a:r>
            <a:endParaRPr b="1" sz="1200">
              <a:solidFill>
                <a:srgbClr val="ED5565"/>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t/>
            </a:r>
            <a:endParaRPr b="1" sz="1200">
              <a:solidFill>
                <a:srgbClr val="ED5565"/>
              </a:solidFill>
              <a:latin typeface="PT Sans Narrow"/>
              <a:ea typeface="PT Sans Narrow"/>
              <a:cs typeface="PT Sans Narrow"/>
              <a:sym typeface="PT Sans Narrow"/>
            </a:endParaRPr>
          </a:p>
        </p:txBody>
      </p:sp>
      <p:sp>
        <p:nvSpPr>
          <p:cNvPr id="582" name="Google Shape;582;p27"/>
          <p:cNvSpPr txBox="1"/>
          <p:nvPr/>
        </p:nvSpPr>
        <p:spPr>
          <a:xfrm>
            <a:off x="58450" y="2481500"/>
            <a:ext cx="36804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latin typeface="PT Sans Narrow"/>
                <a:ea typeface="PT Sans Narrow"/>
                <a:cs typeface="PT Sans Narrow"/>
                <a:sym typeface="PT Sans Narrow"/>
              </a:rPr>
              <a:t>SELECT * FROM table_</a:t>
            </a:r>
            <a:r>
              <a:rPr b="1" lang="en" sz="1300">
                <a:latin typeface="PT Sans Narrow"/>
                <a:ea typeface="PT Sans Narrow"/>
                <a:cs typeface="PT Sans Narrow"/>
                <a:sym typeface="PT Sans Narrow"/>
              </a:rPr>
              <a:t>fullname</a:t>
            </a:r>
            <a:r>
              <a:rPr b="1" lang="en" sz="1300">
                <a:latin typeface="PT Sans Narrow"/>
                <a:ea typeface="PT Sans Narrow"/>
                <a:cs typeface="PT Sans Narrow"/>
                <a:sym typeface="PT Sans Narrow"/>
              </a:rPr>
              <a:t> ORDER BY column_</a:t>
            </a:r>
            <a:r>
              <a:rPr b="1" lang="en" sz="1300">
                <a:latin typeface="PT Sans Narrow"/>
                <a:ea typeface="PT Sans Narrow"/>
                <a:cs typeface="PT Sans Narrow"/>
                <a:sym typeface="PT Sans Narrow"/>
              </a:rPr>
              <a:t>name</a:t>
            </a:r>
            <a:endParaRPr sz="1300">
              <a:latin typeface="PT Sans Narrow"/>
              <a:ea typeface="PT Sans Narrow"/>
              <a:cs typeface="PT Sans Narrow"/>
              <a:sym typeface="PT Sans Narrow"/>
            </a:endParaRPr>
          </a:p>
        </p:txBody>
      </p:sp>
      <p:sp>
        <p:nvSpPr>
          <p:cNvPr id="583" name="Google Shape;583;p27"/>
          <p:cNvSpPr txBox="1"/>
          <p:nvPr/>
        </p:nvSpPr>
        <p:spPr>
          <a:xfrm>
            <a:off x="58450" y="2791332"/>
            <a:ext cx="42105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ED5565"/>
                </a:solidFill>
                <a:latin typeface="PT Sans Narrow"/>
                <a:ea typeface="PT Sans Narrow"/>
                <a:cs typeface="PT Sans Narrow"/>
                <a:sym typeface="PT Sans Narrow"/>
              </a:rPr>
              <a:t>Displays all data from table and orders the data by column specified in descending order.</a:t>
            </a:r>
            <a:endParaRPr b="1" i="1" sz="1200">
              <a:solidFill>
                <a:srgbClr val="ED5565"/>
              </a:solidFill>
              <a:latin typeface="PT Sans Narrow"/>
              <a:ea typeface="PT Sans Narrow"/>
              <a:cs typeface="PT Sans Narrow"/>
              <a:sym typeface="PT Sans Narrow"/>
            </a:endParaRPr>
          </a:p>
        </p:txBody>
      </p:sp>
      <p:sp>
        <p:nvSpPr>
          <p:cNvPr id="584" name="Google Shape;584;p27"/>
          <p:cNvSpPr txBox="1"/>
          <p:nvPr/>
        </p:nvSpPr>
        <p:spPr>
          <a:xfrm>
            <a:off x="21075" y="3141586"/>
            <a:ext cx="42948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PT Sans Narrow"/>
                <a:ea typeface="PT Sans Narrow"/>
                <a:cs typeface="PT Sans Narrow"/>
                <a:sym typeface="PT Sans Narrow"/>
              </a:rPr>
              <a:t>SELECT * FROM table_</a:t>
            </a:r>
            <a:r>
              <a:rPr b="1" lang="en" sz="1300">
                <a:solidFill>
                  <a:schemeClr val="dk1"/>
                </a:solidFill>
                <a:latin typeface="PT Sans Narrow"/>
                <a:ea typeface="PT Sans Narrow"/>
                <a:cs typeface="PT Sans Narrow"/>
                <a:sym typeface="PT Sans Narrow"/>
              </a:rPr>
              <a:t>name</a:t>
            </a:r>
            <a:r>
              <a:rPr b="1" lang="en" sz="1300">
                <a:solidFill>
                  <a:schemeClr val="dk1"/>
                </a:solidFill>
                <a:latin typeface="PT Sans Narrow"/>
                <a:ea typeface="PT Sans Narrow"/>
                <a:cs typeface="PT Sans Narrow"/>
                <a:sym typeface="PT Sans Narrow"/>
              </a:rPr>
              <a:t> ORDER BY column_</a:t>
            </a:r>
            <a:r>
              <a:rPr b="1" lang="en" sz="1300">
                <a:solidFill>
                  <a:schemeClr val="dk1"/>
                </a:solidFill>
                <a:latin typeface="PT Sans Narrow"/>
                <a:ea typeface="PT Sans Narrow"/>
                <a:cs typeface="PT Sans Narrow"/>
                <a:sym typeface="PT Sans Narrow"/>
              </a:rPr>
              <a:t>name</a:t>
            </a:r>
            <a:r>
              <a:rPr b="1" lang="en" sz="1300">
                <a:solidFill>
                  <a:schemeClr val="dk1"/>
                </a:solidFill>
                <a:latin typeface="PT Sans Narrow"/>
                <a:ea typeface="PT Sans Narrow"/>
                <a:cs typeface="PT Sans Narrow"/>
                <a:sym typeface="PT Sans Narrow"/>
              </a:rPr>
              <a:t> DESC</a:t>
            </a:r>
            <a:endParaRPr b="1" sz="1300">
              <a:solidFill>
                <a:schemeClr val="dk1"/>
              </a:solidFill>
              <a:latin typeface="PT Sans Narrow"/>
              <a:ea typeface="PT Sans Narrow"/>
              <a:cs typeface="PT Sans Narrow"/>
              <a:sym typeface="PT Sans Narrow"/>
            </a:endParaRPr>
          </a:p>
          <a:p>
            <a:pPr indent="0" lvl="0" marL="0" rtl="0" algn="ctr">
              <a:spcBef>
                <a:spcPts val="0"/>
              </a:spcBef>
              <a:spcAft>
                <a:spcPts val="0"/>
              </a:spcAft>
              <a:buNone/>
            </a:pPr>
            <a:r>
              <a:t/>
            </a:r>
            <a:endParaRPr b="1" sz="1300">
              <a:solidFill>
                <a:schemeClr val="dk1"/>
              </a:solidFill>
              <a:latin typeface="PT Sans Narrow"/>
              <a:ea typeface="PT Sans Narrow"/>
              <a:cs typeface="PT Sans Narrow"/>
              <a:sym typeface="PT Sans Narrow"/>
            </a:endParaRPr>
          </a:p>
        </p:txBody>
      </p:sp>
      <p:sp>
        <p:nvSpPr>
          <p:cNvPr id="585" name="Google Shape;585;p27"/>
          <p:cNvSpPr txBox="1"/>
          <p:nvPr/>
        </p:nvSpPr>
        <p:spPr>
          <a:xfrm>
            <a:off x="39760" y="3446855"/>
            <a:ext cx="42948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D5565"/>
                </a:solidFill>
                <a:latin typeface="PT Sans Narrow"/>
                <a:ea typeface="PT Sans Narrow"/>
                <a:cs typeface="PT Sans Narrow"/>
                <a:sym typeface="PT Sans Narrow"/>
              </a:rPr>
              <a:t>Displays all the data from table and orders by first column then by the second column in ascending order.</a:t>
            </a:r>
            <a:endParaRPr b="1" i="1" sz="1200">
              <a:solidFill>
                <a:srgbClr val="ED5565"/>
              </a:solidFill>
              <a:latin typeface="PT Sans Narrow"/>
              <a:ea typeface="PT Sans Narrow"/>
              <a:cs typeface="PT Sans Narrow"/>
              <a:sym typeface="PT Sans Narrow"/>
            </a:endParaRPr>
          </a:p>
        </p:txBody>
      </p:sp>
      <p:sp>
        <p:nvSpPr>
          <p:cNvPr id="586" name="Google Shape;586;p27"/>
          <p:cNvSpPr txBox="1"/>
          <p:nvPr/>
        </p:nvSpPr>
        <p:spPr>
          <a:xfrm>
            <a:off x="2387" y="3806028"/>
            <a:ext cx="42948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PT Sans Narrow"/>
                <a:ea typeface="PT Sans Narrow"/>
                <a:cs typeface="PT Sans Narrow"/>
                <a:sym typeface="PT Sans Narrow"/>
              </a:rPr>
              <a:t>SELECT * FROM table_</a:t>
            </a:r>
            <a:r>
              <a:rPr b="1" lang="en" sz="1300">
                <a:solidFill>
                  <a:schemeClr val="dk1"/>
                </a:solidFill>
                <a:latin typeface="PT Sans Narrow"/>
                <a:ea typeface="PT Sans Narrow"/>
                <a:cs typeface="PT Sans Narrow"/>
                <a:sym typeface="PT Sans Narrow"/>
              </a:rPr>
              <a:t>name</a:t>
            </a:r>
            <a:r>
              <a:rPr b="1" lang="en" sz="1300">
                <a:solidFill>
                  <a:schemeClr val="dk1"/>
                </a:solidFill>
                <a:latin typeface="PT Sans Narrow"/>
                <a:ea typeface="PT Sans Narrow"/>
                <a:cs typeface="PT Sans Narrow"/>
                <a:sym typeface="PT Sans Narrow"/>
              </a:rPr>
              <a:t> ORDER BY column_</a:t>
            </a:r>
            <a:r>
              <a:rPr b="1" lang="en" sz="1300">
                <a:solidFill>
                  <a:schemeClr val="dk1"/>
                </a:solidFill>
                <a:latin typeface="PT Sans Narrow"/>
                <a:ea typeface="PT Sans Narrow"/>
                <a:cs typeface="PT Sans Narrow"/>
                <a:sym typeface="PT Sans Narrow"/>
              </a:rPr>
              <a:t>name</a:t>
            </a:r>
            <a:r>
              <a:rPr b="1" lang="en" sz="1300">
                <a:solidFill>
                  <a:schemeClr val="dk1"/>
                </a:solidFill>
                <a:latin typeface="PT Sans Narrow"/>
                <a:ea typeface="PT Sans Narrow"/>
                <a:cs typeface="PT Sans Narrow"/>
                <a:sym typeface="PT Sans Narrow"/>
              </a:rPr>
              <a:t>, column_</a:t>
            </a:r>
            <a:r>
              <a:rPr b="1" lang="en" sz="1300">
                <a:solidFill>
                  <a:schemeClr val="dk1"/>
                </a:solidFill>
                <a:latin typeface="PT Sans Narrow"/>
                <a:ea typeface="PT Sans Narrow"/>
                <a:cs typeface="PT Sans Narrow"/>
                <a:sym typeface="PT Sans Narrow"/>
              </a:rPr>
              <a:t>name</a:t>
            </a:r>
            <a:endParaRPr b="1" sz="1300">
              <a:solidFill>
                <a:schemeClr val="dk1"/>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PT Sans Narrow"/>
              <a:ea typeface="PT Sans Narrow"/>
              <a:cs typeface="PT Sans Narrow"/>
              <a:sym typeface="PT Sans Narrow"/>
            </a:endParaRPr>
          </a:p>
          <a:p>
            <a:pPr indent="0" lvl="0" marL="0" rtl="0" algn="l">
              <a:spcBef>
                <a:spcPts val="0"/>
              </a:spcBef>
              <a:spcAft>
                <a:spcPts val="0"/>
              </a:spcAft>
              <a:buNone/>
            </a:pPr>
            <a:r>
              <a:t/>
            </a:r>
            <a:endParaRPr b="1" sz="1300">
              <a:solidFill>
                <a:schemeClr val="dk1"/>
              </a:solidFill>
              <a:latin typeface="PT Sans Narrow"/>
              <a:ea typeface="PT Sans Narrow"/>
              <a:cs typeface="PT Sans Narrow"/>
              <a:sym typeface="PT Sans Narrow"/>
            </a:endParaRPr>
          </a:p>
          <a:p>
            <a:pPr indent="0" lvl="0" marL="0" rtl="0" algn="ctr">
              <a:spcBef>
                <a:spcPts val="0"/>
              </a:spcBef>
              <a:spcAft>
                <a:spcPts val="0"/>
              </a:spcAft>
              <a:buNone/>
            </a:pPr>
            <a:r>
              <a:t/>
            </a:r>
            <a:endParaRPr b="1" sz="1300">
              <a:solidFill>
                <a:schemeClr val="dk1"/>
              </a:solidFill>
              <a:latin typeface="PT Sans Narrow"/>
              <a:ea typeface="PT Sans Narrow"/>
              <a:cs typeface="PT Sans Narrow"/>
              <a:sym typeface="PT Sans Narrow"/>
            </a:endParaRPr>
          </a:p>
        </p:txBody>
      </p:sp>
      <p:sp>
        <p:nvSpPr>
          <p:cNvPr id="587" name="Google Shape;587;p27"/>
          <p:cNvSpPr txBox="1"/>
          <p:nvPr/>
        </p:nvSpPr>
        <p:spPr>
          <a:xfrm>
            <a:off x="49773" y="4125198"/>
            <a:ext cx="43869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ED5565"/>
                </a:solidFill>
                <a:latin typeface="PT Sans Narrow"/>
                <a:ea typeface="PT Sans Narrow"/>
                <a:cs typeface="PT Sans Narrow"/>
                <a:sym typeface="PT Sans Narrow"/>
              </a:rPr>
              <a:t>Displays specific column from table and orders by column specified in ascending order. </a:t>
            </a:r>
            <a:endParaRPr b="1" sz="1200">
              <a:solidFill>
                <a:srgbClr val="ED5565"/>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t/>
            </a:r>
            <a:endParaRPr b="1" sz="1200">
              <a:solidFill>
                <a:srgbClr val="ED5565"/>
              </a:solidFill>
              <a:latin typeface="PT Sans Narrow"/>
              <a:ea typeface="PT Sans Narrow"/>
              <a:cs typeface="PT Sans Narrow"/>
              <a:sym typeface="PT Sans Narrow"/>
            </a:endParaRPr>
          </a:p>
          <a:p>
            <a:pPr indent="0" lvl="0" marL="0" rtl="0" algn="l">
              <a:spcBef>
                <a:spcPts val="0"/>
              </a:spcBef>
              <a:spcAft>
                <a:spcPts val="0"/>
              </a:spcAft>
              <a:buNone/>
            </a:pPr>
            <a:r>
              <a:t/>
            </a:r>
            <a:endParaRPr b="1" sz="1200">
              <a:solidFill>
                <a:srgbClr val="ED5565"/>
              </a:solidFill>
              <a:latin typeface="PT Sans Narrow"/>
              <a:ea typeface="PT Sans Narrow"/>
              <a:cs typeface="PT Sans Narrow"/>
              <a:sym typeface="PT Sans Narrow"/>
            </a:endParaRPr>
          </a:p>
        </p:txBody>
      </p:sp>
      <p:sp>
        <p:nvSpPr>
          <p:cNvPr id="588" name="Google Shape;588;p27"/>
          <p:cNvSpPr txBox="1"/>
          <p:nvPr/>
        </p:nvSpPr>
        <p:spPr>
          <a:xfrm>
            <a:off x="46175" y="4476107"/>
            <a:ext cx="4210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PT Sans Narrow"/>
                <a:ea typeface="PT Sans Narrow"/>
                <a:cs typeface="PT Sans Narrow"/>
                <a:sym typeface="PT Sans Narrow"/>
              </a:rPr>
              <a:t>SELECT column_</a:t>
            </a:r>
            <a:r>
              <a:rPr b="1" lang="en" sz="1300">
                <a:solidFill>
                  <a:schemeClr val="dk1"/>
                </a:solidFill>
                <a:latin typeface="PT Sans Narrow"/>
                <a:ea typeface="PT Sans Narrow"/>
                <a:cs typeface="PT Sans Narrow"/>
                <a:sym typeface="PT Sans Narrow"/>
              </a:rPr>
              <a:t>name</a:t>
            </a:r>
            <a:r>
              <a:rPr b="1" lang="en" sz="1300">
                <a:solidFill>
                  <a:schemeClr val="dk1"/>
                </a:solidFill>
                <a:latin typeface="PT Sans Narrow"/>
                <a:ea typeface="PT Sans Narrow"/>
                <a:cs typeface="PT Sans Narrow"/>
                <a:sym typeface="PT Sans Narrow"/>
              </a:rPr>
              <a:t>, column_</a:t>
            </a:r>
            <a:r>
              <a:rPr b="1" lang="en" sz="1300">
                <a:solidFill>
                  <a:schemeClr val="dk1"/>
                </a:solidFill>
                <a:latin typeface="PT Sans Narrow"/>
                <a:ea typeface="PT Sans Narrow"/>
                <a:cs typeface="PT Sans Narrow"/>
                <a:sym typeface="PT Sans Narrow"/>
              </a:rPr>
              <a:t>name</a:t>
            </a:r>
            <a:r>
              <a:rPr b="1" lang="en" sz="1300">
                <a:solidFill>
                  <a:schemeClr val="dk1"/>
                </a:solidFill>
                <a:latin typeface="PT Sans Narrow"/>
                <a:ea typeface="PT Sans Narrow"/>
                <a:cs typeface="PT Sans Narrow"/>
                <a:sym typeface="PT Sans Narrow"/>
              </a:rPr>
              <a:t> FROM table_</a:t>
            </a:r>
            <a:r>
              <a:rPr b="1" lang="en" sz="1300">
                <a:solidFill>
                  <a:schemeClr val="dk1"/>
                </a:solidFill>
                <a:latin typeface="PT Sans Narrow"/>
                <a:ea typeface="PT Sans Narrow"/>
                <a:cs typeface="PT Sans Narrow"/>
                <a:sym typeface="PT Sans Narrow"/>
              </a:rPr>
              <a:t>name</a:t>
            </a:r>
            <a:r>
              <a:rPr b="1" lang="en" sz="1300">
                <a:solidFill>
                  <a:schemeClr val="dk1"/>
                </a:solidFill>
                <a:latin typeface="PT Sans Narrow"/>
                <a:ea typeface="PT Sans Narrow"/>
                <a:cs typeface="PT Sans Narrow"/>
                <a:sym typeface="PT Sans Narrow"/>
              </a:rPr>
              <a:t> ORDER BY column_</a:t>
            </a:r>
            <a:r>
              <a:rPr b="1" lang="en" sz="1300">
                <a:solidFill>
                  <a:schemeClr val="dk1"/>
                </a:solidFill>
                <a:latin typeface="PT Sans Narrow"/>
                <a:ea typeface="PT Sans Narrow"/>
                <a:cs typeface="PT Sans Narrow"/>
                <a:sym typeface="PT Sans Narrow"/>
              </a:rPr>
              <a:t>name</a:t>
            </a:r>
            <a:endParaRPr b="1" sz="1300">
              <a:solidFill>
                <a:schemeClr val="dk1"/>
              </a:solidFill>
              <a:latin typeface="PT Sans Narrow"/>
              <a:ea typeface="PT Sans Narrow"/>
              <a:cs typeface="PT Sans Narrow"/>
              <a:sym typeface="PT Sans Narrow"/>
            </a:endParaRPr>
          </a:p>
          <a:p>
            <a:pPr indent="0" lvl="0" marL="0" rtl="0" algn="l">
              <a:spcBef>
                <a:spcPts val="0"/>
              </a:spcBef>
              <a:spcAft>
                <a:spcPts val="0"/>
              </a:spcAft>
              <a:buNone/>
            </a:pPr>
            <a:r>
              <a:t/>
            </a:r>
            <a:endParaRPr b="1" sz="1300">
              <a:solidFill>
                <a:schemeClr val="dk1"/>
              </a:solidFill>
              <a:latin typeface="PT Sans Narrow"/>
              <a:ea typeface="PT Sans Narrow"/>
              <a:cs typeface="PT Sans Narrow"/>
              <a:sym typeface="PT Sans Narrow"/>
            </a:endParaRPr>
          </a:p>
          <a:p>
            <a:pPr indent="0" lvl="0" marL="0" rtl="0" algn="l">
              <a:spcBef>
                <a:spcPts val="0"/>
              </a:spcBef>
              <a:spcAft>
                <a:spcPts val="0"/>
              </a:spcAft>
              <a:buNone/>
            </a:pPr>
            <a:r>
              <a:t/>
            </a:r>
            <a:endParaRPr b="1" sz="1300">
              <a:solidFill>
                <a:schemeClr val="dk1"/>
              </a:solidFill>
              <a:latin typeface="PT Sans Narrow"/>
              <a:ea typeface="PT Sans Narrow"/>
              <a:cs typeface="PT Sans Narrow"/>
              <a:sym typeface="PT Sans Narrow"/>
            </a:endParaRPr>
          </a:p>
          <a:p>
            <a:pPr indent="0" lvl="0" marL="0" rtl="0" algn="ctr">
              <a:spcBef>
                <a:spcPts val="0"/>
              </a:spcBef>
              <a:spcAft>
                <a:spcPts val="0"/>
              </a:spcAft>
              <a:buNone/>
            </a:pPr>
            <a:r>
              <a:t/>
            </a:r>
            <a:endParaRPr b="1" sz="1300">
              <a:solidFill>
                <a:schemeClr val="dk1"/>
              </a:solidFill>
              <a:latin typeface="PT Sans Narrow"/>
              <a:ea typeface="PT Sans Narrow"/>
              <a:cs typeface="PT Sans Narrow"/>
              <a:sym typeface="PT Sans Narrow"/>
            </a:endParaRPr>
          </a:p>
        </p:txBody>
      </p:sp>
      <p:cxnSp>
        <p:nvCxnSpPr>
          <p:cNvPr id="589" name="Google Shape;589;p27"/>
          <p:cNvCxnSpPr/>
          <p:nvPr/>
        </p:nvCxnSpPr>
        <p:spPr>
          <a:xfrm rot="10800000">
            <a:off x="4113375" y="2126700"/>
            <a:ext cx="13200" cy="2801400"/>
          </a:xfrm>
          <a:prstGeom prst="straightConnector1">
            <a:avLst/>
          </a:prstGeom>
          <a:noFill/>
          <a:ln cap="flat" cmpd="sng" w="9525">
            <a:solidFill>
              <a:srgbClr val="7F7F7F"/>
            </a:solidFill>
            <a:prstDash val="dash"/>
            <a:round/>
            <a:headEnd len="sm" w="sm" type="none"/>
            <a:tailEnd len="sm" w="sm" type="none"/>
          </a:ln>
        </p:spPr>
      </p:cxnSp>
      <p:pic>
        <p:nvPicPr>
          <p:cNvPr id="590" name="Google Shape;590;p27"/>
          <p:cNvPicPr preferRelativeResize="0"/>
          <p:nvPr/>
        </p:nvPicPr>
        <p:blipFill>
          <a:blip r:embed="rId7">
            <a:alphaModFix/>
          </a:blip>
          <a:stretch>
            <a:fillRect/>
          </a:stretch>
        </p:blipFill>
        <p:spPr>
          <a:xfrm>
            <a:off x="3494975" y="2403263"/>
            <a:ext cx="390001" cy="389999"/>
          </a:xfrm>
          <a:prstGeom prst="rect">
            <a:avLst/>
          </a:prstGeom>
          <a:noFill/>
          <a:ln>
            <a:noFill/>
          </a:ln>
        </p:spPr>
      </p:pic>
      <p:pic>
        <p:nvPicPr>
          <p:cNvPr id="591" name="Google Shape;591;p27"/>
          <p:cNvPicPr preferRelativeResize="0"/>
          <p:nvPr/>
        </p:nvPicPr>
        <p:blipFill>
          <a:blip r:embed="rId8">
            <a:alphaModFix/>
          </a:blip>
          <a:stretch>
            <a:fillRect/>
          </a:stretch>
        </p:blipFill>
        <p:spPr>
          <a:xfrm rot="1830650">
            <a:off x="4426974" y="2133095"/>
            <a:ext cx="389999" cy="390001"/>
          </a:xfrm>
          <a:prstGeom prst="rect">
            <a:avLst/>
          </a:prstGeom>
          <a:noFill/>
          <a:ln>
            <a:noFill/>
          </a:ln>
        </p:spPr>
      </p:pic>
      <p:sp>
        <p:nvSpPr>
          <p:cNvPr id="592" name="Google Shape;592;p27"/>
          <p:cNvSpPr txBox="1"/>
          <p:nvPr/>
        </p:nvSpPr>
        <p:spPr>
          <a:xfrm>
            <a:off x="5000689" y="2111667"/>
            <a:ext cx="2435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latin typeface="PT Sans Narrow"/>
                <a:ea typeface="PT Sans Narrow"/>
                <a:cs typeface="PT Sans Narrow"/>
                <a:sym typeface="PT Sans Narrow"/>
              </a:rPr>
              <a:t>QUERIES</a:t>
            </a:r>
            <a:endParaRPr sz="1300" u="sng">
              <a:latin typeface="PT Sans Narrow"/>
              <a:ea typeface="PT Sans Narrow"/>
              <a:cs typeface="PT Sans Narrow"/>
              <a:sym typeface="PT Sans Narrow"/>
            </a:endParaRPr>
          </a:p>
        </p:txBody>
      </p:sp>
      <p:sp>
        <p:nvSpPr>
          <p:cNvPr id="593" name="Google Shape;593;p27"/>
          <p:cNvSpPr txBox="1"/>
          <p:nvPr/>
        </p:nvSpPr>
        <p:spPr>
          <a:xfrm>
            <a:off x="3938712" y="2426539"/>
            <a:ext cx="5214900" cy="2201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PT Sans Narrow"/>
              <a:buAutoNum type="arabicPeriod"/>
            </a:pPr>
            <a:r>
              <a:rPr lang="en" sz="1200">
                <a:latin typeface="PT Sans Narrow"/>
                <a:ea typeface="PT Sans Narrow"/>
                <a:cs typeface="PT Sans Narrow"/>
                <a:sym typeface="PT Sans Narrow"/>
              </a:rPr>
              <a:t>Display </a:t>
            </a:r>
            <a:r>
              <a:rPr lang="en" sz="1200">
                <a:latin typeface="PT Sans Narrow"/>
                <a:ea typeface="PT Sans Narrow"/>
                <a:cs typeface="PT Sans Narrow"/>
                <a:sym typeface="PT Sans Narrow"/>
              </a:rPr>
              <a:t>all of the data of the planets ordered by planet name in ascending order.</a:t>
            </a:r>
            <a:endParaRPr sz="1200">
              <a:latin typeface="PT Sans Narrow"/>
              <a:ea typeface="PT Sans Narrow"/>
              <a:cs typeface="PT Sans Narrow"/>
              <a:sym typeface="PT Sans Narrow"/>
            </a:endParaRPr>
          </a:p>
          <a:p>
            <a:pPr indent="-304800" lvl="0" marL="457200" rtl="0" algn="l">
              <a:spcBef>
                <a:spcPts val="0"/>
              </a:spcBef>
              <a:spcAft>
                <a:spcPts val="0"/>
              </a:spcAft>
              <a:buSzPts val="1200"/>
              <a:buFont typeface="PT Sans Narrow"/>
              <a:buAutoNum type="arabicPeriod"/>
            </a:pPr>
            <a:r>
              <a:rPr lang="en" sz="1200">
                <a:latin typeface="PT Sans Narrow"/>
                <a:ea typeface="PT Sans Narrow"/>
                <a:cs typeface="PT Sans Narrow"/>
                <a:sym typeface="PT Sans Narrow"/>
              </a:rPr>
              <a:t>Display </a:t>
            </a:r>
            <a:r>
              <a:rPr lang="en" sz="1200">
                <a:latin typeface="PT Sans Narrow"/>
                <a:ea typeface="PT Sans Narrow"/>
                <a:cs typeface="PT Sans Narrow"/>
                <a:sym typeface="PT Sans Narrow"/>
              </a:rPr>
              <a:t>all of the data of the planets ordered by planet name in descending order.</a:t>
            </a:r>
            <a:endParaRPr sz="1200">
              <a:latin typeface="PT Sans Narrow"/>
              <a:ea typeface="PT Sans Narrow"/>
              <a:cs typeface="PT Sans Narrow"/>
              <a:sym typeface="PT Sans Narrow"/>
            </a:endParaRPr>
          </a:p>
          <a:p>
            <a:pPr indent="-304800" lvl="0" marL="457200" rtl="0" algn="l">
              <a:spcBef>
                <a:spcPts val="0"/>
              </a:spcBef>
              <a:spcAft>
                <a:spcPts val="0"/>
              </a:spcAft>
              <a:buSzPts val="1200"/>
              <a:buFont typeface="PT Sans Narrow"/>
              <a:buAutoNum type="arabicPeriod"/>
            </a:pPr>
            <a:r>
              <a:rPr lang="en" sz="1200">
                <a:latin typeface="PT Sans Narrow"/>
                <a:ea typeface="PT Sans Narrow"/>
                <a:cs typeface="PT Sans Narrow"/>
                <a:sym typeface="PT Sans Narrow"/>
              </a:rPr>
              <a:t>Display </a:t>
            </a:r>
            <a:r>
              <a:rPr lang="en" sz="1200">
                <a:latin typeface="PT Sans Narrow"/>
                <a:ea typeface="PT Sans Narrow"/>
                <a:cs typeface="PT Sans Narrow"/>
                <a:sym typeface="PT Sans Narrow"/>
              </a:rPr>
              <a:t>all of the data of the planets ordered by the number of moons and then by the planet name in ascending order.</a:t>
            </a:r>
            <a:endParaRPr sz="1200">
              <a:latin typeface="PT Sans Narrow"/>
              <a:ea typeface="PT Sans Narrow"/>
              <a:cs typeface="PT Sans Narrow"/>
              <a:sym typeface="PT Sans Narrow"/>
            </a:endParaRPr>
          </a:p>
          <a:p>
            <a:pPr indent="-304800" lvl="0" marL="457200" rtl="0" algn="l">
              <a:spcBef>
                <a:spcPts val="0"/>
              </a:spcBef>
              <a:spcAft>
                <a:spcPts val="0"/>
              </a:spcAft>
              <a:buSzPts val="1200"/>
              <a:buFont typeface="PT Sans Narrow"/>
              <a:buAutoNum type="arabicPeriod"/>
            </a:pPr>
            <a:r>
              <a:rPr lang="en" sz="1200">
                <a:latin typeface="PT Sans Narrow"/>
                <a:ea typeface="PT Sans Narrow"/>
                <a:cs typeface="PT Sans Narrow"/>
                <a:sym typeface="PT Sans Narrow"/>
              </a:rPr>
              <a:t>Display </a:t>
            </a:r>
            <a:r>
              <a:rPr lang="en" sz="1200">
                <a:latin typeface="PT Sans Narrow"/>
                <a:ea typeface="PT Sans Narrow"/>
                <a:cs typeface="PT Sans Narrow"/>
                <a:sym typeface="PT Sans Narrow"/>
              </a:rPr>
              <a:t>the planet ame, number of moons and year discovered but order results by the number of moons in descending order.</a:t>
            </a:r>
            <a:endParaRPr sz="1200">
              <a:latin typeface="PT Sans Narrow"/>
              <a:ea typeface="PT Sans Narrow"/>
              <a:cs typeface="PT Sans Narrow"/>
              <a:sym typeface="PT Sans Narrow"/>
            </a:endParaRPr>
          </a:p>
          <a:p>
            <a:pPr indent="-304800" lvl="0" marL="457200" rtl="0" algn="l">
              <a:spcBef>
                <a:spcPts val="0"/>
              </a:spcBef>
              <a:spcAft>
                <a:spcPts val="0"/>
              </a:spcAft>
              <a:buSzPts val="1200"/>
              <a:buFont typeface="PT Sans Narrow"/>
              <a:buAutoNum type="arabicPeriod"/>
            </a:pPr>
            <a:r>
              <a:rPr lang="en" sz="1200">
                <a:latin typeface="PT Sans Narrow"/>
                <a:ea typeface="PT Sans Narrow"/>
                <a:cs typeface="PT Sans Narrow"/>
                <a:sym typeface="PT Sans Narrow"/>
              </a:rPr>
              <a:t>Display </a:t>
            </a:r>
            <a:r>
              <a:rPr lang="en" sz="1200">
                <a:latin typeface="PT Sans Narrow"/>
                <a:ea typeface="PT Sans Narrow"/>
                <a:cs typeface="PT Sans Narrow"/>
                <a:sym typeface="PT Sans Narrow"/>
              </a:rPr>
              <a:t>all of the data of the planets and order by distance from the sun in descending order.</a:t>
            </a:r>
            <a:endParaRPr sz="1200">
              <a:latin typeface="PT Sans Narrow"/>
              <a:ea typeface="PT Sans Narrow"/>
              <a:cs typeface="PT Sans Narrow"/>
              <a:sym typeface="PT Sans Narrow"/>
            </a:endParaRPr>
          </a:p>
          <a:p>
            <a:pPr indent="-304800" lvl="0" marL="457200" rtl="0" algn="l">
              <a:spcBef>
                <a:spcPts val="0"/>
              </a:spcBef>
              <a:spcAft>
                <a:spcPts val="0"/>
              </a:spcAft>
              <a:buSzPts val="1200"/>
              <a:buFont typeface="PT Sans Narrow"/>
              <a:buAutoNum type="arabicPeriod"/>
            </a:pPr>
            <a:r>
              <a:rPr lang="en" sz="1200">
                <a:latin typeface="PT Sans Narrow"/>
                <a:ea typeface="PT Sans Narrow"/>
                <a:cs typeface="PT Sans Narrow"/>
                <a:sym typeface="PT Sans Narrow"/>
              </a:rPr>
              <a:t>Display </a:t>
            </a:r>
            <a:r>
              <a:rPr lang="en" sz="1200">
                <a:latin typeface="PT Sans Narrow"/>
                <a:ea typeface="PT Sans Narrow"/>
                <a:cs typeface="PT Sans Narrow"/>
                <a:sym typeface="PT Sans Narrow"/>
              </a:rPr>
              <a:t>all of the data of the planets that Galileo Galilei discovered and order by distance from the sun in ascending order.</a:t>
            </a:r>
            <a:endParaRPr sz="1200">
              <a:latin typeface="PT Sans Narrow"/>
              <a:ea typeface="PT Sans Narrow"/>
              <a:cs typeface="PT Sans Narrow"/>
              <a:sym typeface="PT Sans Narrow"/>
            </a:endParaRPr>
          </a:p>
          <a:p>
            <a:pPr indent="-304800" lvl="0" marL="457200" rtl="0" algn="l">
              <a:spcBef>
                <a:spcPts val="0"/>
              </a:spcBef>
              <a:spcAft>
                <a:spcPts val="0"/>
              </a:spcAft>
              <a:buSzPts val="1200"/>
              <a:buFont typeface="PT Sans Narrow"/>
              <a:buAutoNum type="arabicPeriod"/>
            </a:pPr>
            <a:r>
              <a:rPr lang="en" sz="1200">
                <a:latin typeface="PT Sans Narrow"/>
                <a:ea typeface="PT Sans Narrow"/>
                <a:cs typeface="PT Sans Narrow"/>
                <a:sym typeface="PT Sans Narrow"/>
              </a:rPr>
              <a:t>Display </a:t>
            </a:r>
            <a:r>
              <a:rPr lang="en" sz="1200">
                <a:latin typeface="PT Sans Narrow"/>
                <a:ea typeface="PT Sans Narrow"/>
                <a:cs typeface="PT Sans Narrow"/>
                <a:sym typeface="PT Sans Narrow"/>
              </a:rPr>
              <a:t>only the planet name and year discovered of the planets that were NOT discovered by Galileo Galilei. Display the results in descending order by year discovered.</a:t>
            </a:r>
            <a:endParaRPr sz="1200">
              <a:latin typeface="PT Sans Narrow"/>
              <a:ea typeface="PT Sans Narrow"/>
              <a:cs typeface="PT Sans Narrow"/>
              <a:sym typeface="PT Sans Narrow"/>
            </a:endParaRPr>
          </a:p>
        </p:txBody>
      </p:sp>
      <p:pic>
        <p:nvPicPr>
          <p:cNvPr id="594" name="Google Shape;594;p27"/>
          <p:cNvPicPr preferRelativeResize="0"/>
          <p:nvPr/>
        </p:nvPicPr>
        <p:blipFill>
          <a:blip r:embed="rId9">
            <a:alphaModFix/>
          </a:blip>
          <a:stretch>
            <a:fillRect/>
          </a:stretch>
        </p:blipFill>
        <p:spPr>
          <a:xfrm>
            <a:off x="6519099" y="48949"/>
            <a:ext cx="2357100" cy="2357100"/>
          </a:xfrm>
          <a:prstGeom prst="rect">
            <a:avLst/>
          </a:prstGeom>
          <a:noFill/>
          <a:ln>
            <a:noFill/>
          </a:ln>
        </p:spPr>
      </p:pic>
      <p:pic>
        <p:nvPicPr>
          <p:cNvPr id="595" name="Google Shape;595;p27"/>
          <p:cNvPicPr preferRelativeResize="0"/>
          <p:nvPr/>
        </p:nvPicPr>
        <p:blipFill>
          <a:blip r:embed="rId10">
            <a:alphaModFix/>
          </a:blip>
          <a:stretch>
            <a:fillRect/>
          </a:stretch>
        </p:blipFill>
        <p:spPr>
          <a:xfrm rot="1845646">
            <a:off x="6283475" y="242000"/>
            <a:ext cx="1030400" cy="1030400"/>
          </a:xfrm>
          <a:prstGeom prst="rect">
            <a:avLst/>
          </a:prstGeom>
          <a:noFill/>
          <a:ln>
            <a:noFill/>
          </a:ln>
        </p:spPr>
      </p:pic>
      <p:pic>
        <p:nvPicPr>
          <p:cNvPr id="596" name="Google Shape;596;p27">
            <a:hlinkClick r:id="rId11"/>
          </p:cNvPr>
          <p:cNvPicPr preferRelativeResize="0"/>
          <p:nvPr/>
        </p:nvPicPr>
        <p:blipFill>
          <a:blip r:embed="rId12">
            <a:alphaModFix/>
          </a:blip>
          <a:stretch>
            <a:fillRect/>
          </a:stretch>
        </p:blipFill>
        <p:spPr>
          <a:xfrm>
            <a:off x="110641" y="5045199"/>
            <a:ext cx="635060" cy="233700"/>
          </a:xfrm>
          <a:prstGeom prst="rect">
            <a:avLst/>
          </a:prstGeom>
          <a:noFill/>
          <a:ln>
            <a:noFill/>
          </a:ln>
        </p:spPr>
      </p:pic>
      <p:pic>
        <p:nvPicPr>
          <p:cNvPr id="597" name="Google Shape;597;p27">
            <a:hlinkClick r:id="rId13"/>
          </p:cNvPr>
          <p:cNvPicPr preferRelativeResize="0"/>
          <p:nvPr/>
        </p:nvPicPr>
        <p:blipFill>
          <a:blip r:embed="rId14">
            <a:alphaModFix/>
          </a:blip>
          <a:stretch>
            <a:fillRect/>
          </a:stretch>
        </p:blipFill>
        <p:spPr>
          <a:xfrm>
            <a:off x="822225" y="5023481"/>
            <a:ext cx="1324300" cy="233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57B2"/>
        </a:solidFill>
      </p:bgPr>
    </p:bg>
    <p:spTree>
      <p:nvGrpSpPr>
        <p:cNvPr id="601" name="Shape 601"/>
        <p:cNvGrpSpPr/>
        <p:nvPr/>
      </p:nvGrpSpPr>
      <p:grpSpPr>
        <a:xfrm>
          <a:off x="0" y="0"/>
          <a:ext cx="0" cy="0"/>
          <a:chOff x="0" y="0"/>
          <a:chExt cx="0" cy="0"/>
        </a:xfrm>
      </p:grpSpPr>
      <p:sp>
        <p:nvSpPr>
          <p:cNvPr id="602" name="Google Shape;602;p28"/>
          <p:cNvSpPr txBox="1"/>
          <p:nvPr/>
        </p:nvSpPr>
        <p:spPr>
          <a:xfrm>
            <a:off x="0" y="4876800"/>
            <a:ext cx="91440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Image from </a:t>
            </a:r>
            <a:r>
              <a:rPr lang="en" sz="600" u="sng">
                <a:solidFill>
                  <a:schemeClr val="hlink"/>
                </a:solidFill>
                <a:hlinkClick r:id="rId3"/>
              </a:rPr>
              <a:t>https://commons.wikimedia.org/wiki/File:Quizlet_Logo.svg</a:t>
            </a:r>
            <a:endParaRPr sz="600">
              <a:solidFill>
                <a:srgbClr val="FFFFFF"/>
              </a:solidFill>
            </a:endParaRPr>
          </a:p>
          <a:p>
            <a:pPr indent="0" lvl="0" marL="0" rtl="0" algn="l">
              <a:spcBef>
                <a:spcPts val="0"/>
              </a:spcBef>
              <a:spcAft>
                <a:spcPts val="0"/>
              </a:spcAft>
              <a:buNone/>
            </a:pPr>
            <a:r>
              <a:t/>
            </a:r>
            <a:endParaRPr sz="600">
              <a:solidFill>
                <a:srgbClr val="FFFFFF"/>
              </a:solidFill>
            </a:endParaRPr>
          </a:p>
          <a:p>
            <a:pPr indent="0" lvl="0" marL="0" rtl="0" algn="l">
              <a:spcBef>
                <a:spcPts val="0"/>
              </a:spcBef>
              <a:spcAft>
                <a:spcPts val="0"/>
              </a:spcAft>
              <a:buNone/>
            </a:pPr>
            <a:r>
              <a:t/>
            </a:r>
            <a:endParaRPr sz="600">
              <a:solidFill>
                <a:srgbClr val="FFFFFF"/>
              </a:solidFill>
            </a:endParaRPr>
          </a:p>
          <a:p>
            <a:pPr indent="0" lvl="0" marL="0" rtl="0" algn="l">
              <a:spcBef>
                <a:spcPts val="0"/>
              </a:spcBef>
              <a:spcAft>
                <a:spcPts val="0"/>
              </a:spcAft>
              <a:buNone/>
            </a:pPr>
            <a:r>
              <a:t/>
            </a:r>
            <a:endParaRPr sz="600">
              <a:solidFill>
                <a:srgbClr val="FFFFFF"/>
              </a:solidFill>
            </a:endParaRPr>
          </a:p>
        </p:txBody>
      </p:sp>
      <p:sp>
        <p:nvSpPr>
          <p:cNvPr id="603" name="Google Shape;603;p28"/>
          <p:cNvSpPr txBox="1"/>
          <p:nvPr/>
        </p:nvSpPr>
        <p:spPr>
          <a:xfrm rot="-440436">
            <a:off x="-3089698" y="319899"/>
            <a:ext cx="10730445" cy="94980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0">
                <a:solidFill>
                  <a:srgbClr val="FFFFFF"/>
                </a:solidFill>
                <a:highlight>
                  <a:srgbClr val="000000"/>
                </a:highlight>
                <a:latin typeface="Londrina Solid Black"/>
                <a:ea typeface="Londrina Solid Black"/>
                <a:cs typeface="Londrina Solid Black"/>
                <a:sym typeface="Londrina Solid Black"/>
              </a:rPr>
              <a:t>SQL Commands </a:t>
            </a:r>
            <a:endParaRPr sz="6000">
              <a:solidFill>
                <a:srgbClr val="FFFFFF"/>
              </a:solidFill>
              <a:highlight>
                <a:srgbClr val="000000"/>
              </a:highlight>
              <a:latin typeface="Londrina Solid Black"/>
              <a:ea typeface="Londrina Solid Black"/>
              <a:cs typeface="Londrina Solid Black"/>
              <a:sym typeface="Londrina Solid Black"/>
            </a:endParaRPr>
          </a:p>
          <a:p>
            <a:pPr indent="0" lvl="0" marL="0" rtl="0" algn="ctr">
              <a:spcBef>
                <a:spcPts val="0"/>
              </a:spcBef>
              <a:spcAft>
                <a:spcPts val="0"/>
              </a:spcAft>
              <a:buClr>
                <a:schemeClr val="dk1"/>
              </a:buClr>
              <a:buSzPts val="1100"/>
              <a:buFont typeface="Arial"/>
              <a:buNone/>
            </a:pPr>
            <a:r>
              <a:t/>
            </a:r>
            <a:endParaRPr sz="6000">
              <a:solidFill>
                <a:srgbClr val="FFFFFF"/>
              </a:solidFill>
              <a:highlight>
                <a:srgbClr val="000000"/>
              </a:highlight>
              <a:latin typeface="Londrina Solid Black"/>
              <a:ea typeface="Londrina Solid Black"/>
              <a:cs typeface="Londrina Solid Black"/>
              <a:sym typeface="Londrina Solid Black"/>
            </a:endParaRPr>
          </a:p>
          <a:p>
            <a:pPr indent="0" lvl="0" marL="0" rtl="0" algn="ctr">
              <a:spcBef>
                <a:spcPts val="0"/>
              </a:spcBef>
              <a:spcAft>
                <a:spcPts val="0"/>
              </a:spcAft>
              <a:buNone/>
            </a:pPr>
            <a:r>
              <a:t/>
            </a:r>
            <a:endParaRPr sz="6000">
              <a:solidFill>
                <a:srgbClr val="FFFFFF"/>
              </a:solidFill>
              <a:highlight>
                <a:srgbClr val="000000"/>
              </a:highlight>
              <a:latin typeface="Londrina Solid Black"/>
              <a:ea typeface="Londrina Solid Black"/>
              <a:cs typeface="Londrina Solid Black"/>
              <a:sym typeface="Londrina Solid Black"/>
            </a:endParaRPr>
          </a:p>
        </p:txBody>
      </p:sp>
      <p:pic>
        <p:nvPicPr>
          <p:cNvPr id="604" name="Google Shape;604;p28"/>
          <p:cNvPicPr preferRelativeResize="0"/>
          <p:nvPr/>
        </p:nvPicPr>
        <p:blipFill>
          <a:blip r:embed="rId4">
            <a:alphaModFix/>
          </a:blip>
          <a:stretch>
            <a:fillRect/>
          </a:stretch>
        </p:blipFill>
        <p:spPr>
          <a:xfrm>
            <a:off x="914400" y="1514675"/>
            <a:ext cx="7315200" cy="1590675"/>
          </a:xfrm>
          <a:prstGeom prst="rect">
            <a:avLst/>
          </a:prstGeom>
          <a:noFill/>
          <a:ln>
            <a:noFill/>
          </a:ln>
        </p:spPr>
      </p:pic>
      <p:sp>
        <p:nvSpPr>
          <p:cNvPr id="605" name="Google Shape;605;p28"/>
          <p:cNvSpPr/>
          <p:nvPr/>
        </p:nvSpPr>
        <p:spPr>
          <a:xfrm rot="5400000">
            <a:off x="8393050" y="366150"/>
            <a:ext cx="1108500" cy="3762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9E9E9E"/>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rgbClr val="FFFFFF"/>
                </a:solidFill>
                <a:latin typeface="Calibri"/>
                <a:ea typeface="Calibri"/>
                <a:cs typeface="Calibri"/>
                <a:sym typeface="Calibri"/>
              </a:rPr>
              <a:t>SILVER</a:t>
            </a:r>
            <a:endParaRPr b="1" i="0" sz="1800" u="none" cap="none" strike="noStrike">
              <a:solidFill>
                <a:srgbClr val="FFFFFF"/>
              </a:solidFill>
              <a:latin typeface="Calibri"/>
              <a:ea typeface="Calibri"/>
              <a:cs typeface="Calibri"/>
              <a:sym typeface="Calibri"/>
            </a:endParaRPr>
          </a:p>
        </p:txBody>
      </p:sp>
      <p:sp>
        <p:nvSpPr>
          <p:cNvPr id="606" name="Google Shape;606;p28"/>
          <p:cNvSpPr txBox="1"/>
          <p:nvPr/>
        </p:nvSpPr>
        <p:spPr>
          <a:xfrm rot="582">
            <a:off x="3982800" y="3926550"/>
            <a:ext cx="5313600" cy="9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0">
                <a:solidFill>
                  <a:srgbClr val="FFFFFF"/>
                </a:solidFill>
                <a:highlight>
                  <a:srgbClr val="000000"/>
                </a:highlight>
                <a:latin typeface="Londrina Solid Black"/>
                <a:ea typeface="Londrina Solid Black"/>
                <a:cs typeface="Londrina Solid Black"/>
                <a:sym typeface="Londrina Solid Black"/>
              </a:rPr>
              <a:t>bit.ly/SQLSilver</a:t>
            </a:r>
            <a:endParaRPr sz="6000">
              <a:solidFill>
                <a:srgbClr val="FFFFFF"/>
              </a:solidFill>
              <a:highlight>
                <a:srgbClr val="000000"/>
              </a:highlight>
              <a:latin typeface="Londrina Solid Black"/>
              <a:ea typeface="Londrina Solid Black"/>
              <a:cs typeface="Londrina Solid Black"/>
              <a:sym typeface="Londrina Solid Black"/>
            </a:endParaRPr>
          </a:p>
          <a:p>
            <a:pPr indent="0" lvl="0" marL="0" rtl="0" algn="ctr">
              <a:spcBef>
                <a:spcPts val="0"/>
              </a:spcBef>
              <a:spcAft>
                <a:spcPts val="0"/>
              </a:spcAft>
              <a:buClr>
                <a:schemeClr val="dk1"/>
              </a:buClr>
              <a:buSzPts val="1100"/>
              <a:buFont typeface="Arial"/>
              <a:buNone/>
            </a:pPr>
            <a:r>
              <a:t/>
            </a:r>
            <a:endParaRPr sz="6000">
              <a:solidFill>
                <a:srgbClr val="FFFFFF"/>
              </a:solidFill>
              <a:highlight>
                <a:srgbClr val="000000"/>
              </a:highlight>
              <a:latin typeface="Londrina Solid Black"/>
              <a:ea typeface="Londrina Solid Black"/>
              <a:cs typeface="Londrina Solid Black"/>
              <a:sym typeface="Londrina Solid Black"/>
            </a:endParaRPr>
          </a:p>
          <a:p>
            <a:pPr indent="0" lvl="0" marL="0" rtl="0" algn="ctr">
              <a:spcBef>
                <a:spcPts val="0"/>
              </a:spcBef>
              <a:spcAft>
                <a:spcPts val="0"/>
              </a:spcAft>
              <a:buNone/>
            </a:pPr>
            <a:r>
              <a:t/>
            </a:r>
            <a:endParaRPr sz="6000">
              <a:solidFill>
                <a:srgbClr val="FFFFFF"/>
              </a:solidFill>
              <a:highlight>
                <a:srgbClr val="000000"/>
              </a:highlight>
              <a:latin typeface="Londrina Solid Black"/>
              <a:ea typeface="Londrina Solid Black"/>
              <a:cs typeface="Londrina Solid Black"/>
              <a:sym typeface="Londrina Solid Black"/>
            </a:endParaRPr>
          </a:p>
        </p:txBody>
      </p:sp>
      <p:pic>
        <p:nvPicPr>
          <p:cNvPr id="607" name="Google Shape;607;p28">
            <a:hlinkClick r:id="rId5"/>
          </p:cNvPr>
          <p:cNvPicPr preferRelativeResize="0"/>
          <p:nvPr/>
        </p:nvPicPr>
        <p:blipFill>
          <a:blip r:embed="rId6">
            <a:alphaModFix/>
          </a:blip>
          <a:stretch>
            <a:fillRect/>
          </a:stretch>
        </p:blipFill>
        <p:spPr>
          <a:xfrm>
            <a:off x="8416441" y="4892799"/>
            <a:ext cx="635060" cy="233700"/>
          </a:xfrm>
          <a:prstGeom prst="rect">
            <a:avLst/>
          </a:prstGeom>
          <a:noFill/>
          <a:ln>
            <a:noFill/>
          </a:ln>
        </p:spPr>
      </p:pic>
      <p:pic>
        <p:nvPicPr>
          <p:cNvPr id="608" name="Google Shape;608;p28">
            <a:hlinkClick r:id="rId7"/>
          </p:cNvPr>
          <p:cNvPicPr preferRelativeResize="0"/>
          <p:nvPr/>
        </p:nvPicPr>
        <p:blipFill>
          <a:blip r:embed="rId8">
            <a:alphaModFix/>
          </a:blip>
          <a:stretch>
            <a:fillRect/>
          </a:stretch>
        </p:blipFill>
        <p:spPr>
          <a:xfrm>
            <a:off x="7092150" y="4878449"/>
            <a:ext cx="1324300" cy="233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29"/>
          <p:cNvPicPr preferRelativeResize="0"/>
          <p:nvPr/>
        </p:nvPicPr>
        <p:blipFill>
          <a:blip r:embed="rId3">
            <a:alphaModFix/>
          </a:blip>
          <a:stretch>
            <a:fillRect/>
          </a:stretch>
        </p:blipFill>
        <p:spPr>
          <a:xfrm flipH="1">
            <a:off x="-72775" y="2493608"/>
            <a:ext cx="4432975" cy="2618750"/>
          </a:xfrm>
          <a:prstGeom prst="rect">
            <a:avLst/>
          </a:prstGeom>
          <a:noFill/>
          <a:ln>
            <a:noFill/>
          </a:ln>
        </p:spPr>
      </p:pic>
      <p:sp>
        <p:nvSpPr>
          <p:cNvPr id="614" name="Google Shape;614;p29"/>
          <p:cNvSpPr txBox="1"/>
          <p:nvPr/>
        </p:nvSpPr>
        <p:spPr>
          <a:xfrm>
            <a:off x="233570" y="987327"/>
            <a:ext cx="2159100" cy="5541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 sz="1200">
                <a:latin typeface="PT Sans Narrow"/>
                <a:ea typeface="PT Sans Narrow"/>
                <a:cs typeface="PT Sans Narrow"/>
                <a:sym typeface="PT Sans Narrow"/>
              </a:rPr>
              <a:t>FIND THE CRIMINAL</a:t>
            </a:r>
            <a:endParaRPr b="1" sz="1200">
              <a:solidFill>
                <a:srgbClr val="000000"/>
              </a:solidFill>
              <a:latin typeface="PT Sans Narrow"/>
              <a:ea typeface="PT Sans Narrow"/>
              <a:cs typeface="PT Sans Narrow"/>
              <a:sym typeface="PT Sans Narrow"/>
            </a:endParaRPr>
          </a:p>
        </p:txBody>
      </p:sp>
      <p:sp>
        <p:nvSpPr>
          <p:cNvPr id="615" name="Google Shape;615;p29"/>
          <p:cNvSpPr/>
          <p:nvPr/>
        </p:nvSpPr>
        <p:spPr>
          <a:xfrm>
            <a:off x="-8600" y="0"/>
            <a:ext cx="9144000" cy="410400"/>
          </a:xfrm>
          <a:prstGeom prst="rect">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616" name="Google Shape;616;p29"/>
          <p:cNvPicPr preferRelativeResize="0"/>
          <p:nvPr/>
        </p:nvPicPr>
        <p:blipFill rotWithShape="1">
          <a:blip r:embed="rId4">
            <a:alphaModFix/>
          </a:blip>
          <a:srcRect b="0" l="0" r="2190" t="9641"/>
          <a:stretch/>
        </p:blipFill>
        <p:spPr>
          <a:xfrm>
            <a:off x="5571475" y="0"/>
            <a:ext cx="3550200" cy="3639850"/>
          </a:xfrm>
          <a:prstGeom prst="rect">
            <a:avLst/>
          </a:prstGeom>
          <a:noFill/>
          <a:ln>
            <a:noFill/>
          </a:ln>
        </p:spPr>
      </p:pic>
      <p:sp>
        <p:nvSpPr>
          <p:cNvPr id="617" name="Google Shape;617;p29"/>
          <p:cNvSpPr/>
          <p:nvPr/>
        </p:nvSpPr>
        <p:spPr>
          <a:xfrm>
            <a:off x="4436400" y="3425993"/>
            <a:ext cx="4707600" cy="378000"/>
          </a:xfrm>
          <a:prstGeom prst="rect">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618" name="Google Shape;618;p29"/>
          <p:cNvCxnSpPr/>
          <p:nvPr/>
        </p:nvCxnSpPr>
        <p:spPr>
          <a:xfrm>
            <a:off x="4436400" y="3873600"/>
            <a:ext cx="0" cy="1074000"/>
          </a:xfrm>
          <a:prstGeom prst="straightConnector1">
            <a:avLst/>
          </a:prstGeom>
          <a:noFill/>
          <a:ln cap="flat" cmpd="sng" w="9525">
            <a:solidFill>
              <a:srgbClr val="7F7F7F"/>
            </a:solidFill>
            <a:prstDash val="dash"/>
            <a:round/>
            <a:headEnd len="sm" w="sm" type="none"/>
            <a:tailEnd len="sm" w="sm" type="none"/>
          </a:ln>
        </p:spPr>
      </p:cxnSp>
      <p:sp>
        <p:nvSpPr>
          <p:cNvPr id="619" name="Google Shape;619;p29"/>
          <p:cNvSpPr txBox="1"/>
          <p:nvPr/>
        </p:nvSpPr>
        <p:spPr>
          <a:xfrm>
            <a:off x="4572000" y="3796268"/>
            <a:ext cx="4554300" cy="8511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rgbClr val="000000"/>
              </a:buClr>
              <a:buSzPts val="1200"/>
              <a:buFont typeface="PT Sans Narrow"/>
              <a:buChar char="+"/>
            </a:pPr>
            <a:r>
              <a:rPr lang="en" sz="1200">
                <a:latin typeface="PT Sans Narrow"/>
                <a:ea typeface="PT Sans Narrow"/>
                <a:cs typeface="PT Sans Narrow"/>
                <a:sym typeface="PT Sans Narrow"/>
              </a:rPr>
              <a:t>Challenge yourself to complete the extra 3 tasks and find out who is the brains of the operation? Once you’ve identified them, check your answer with the same code as you used to check your answer for the murder mystery.</a:t>
            </a:r>
            <a:endParaRPr sz="1200">
              <a:latin typeface="PT Sans Narrow"/>
              <a:ea typeface="PT Sans Narrow"/>
              <a:cs typeface="PT Sans Narrow"/>
              <a:sym typeface="PT Sans Narrow"/>
            </a:endParaRPr>
          </a:p>
          <a:p>
            <a:pPr indent="0" lvl="0" marL="171450" marR="0" rtl="0" algn="l">
              <a:spcBef>
                <a:spcPts val="0"/>
              </a:spcBef>
              <a:spcAft>
                <a:spcPts val="0"/>
              </a:spcAft>
              <a:buNone/>
            </a:pPr>
            <a:r>
              <a:t/>
            </a:r>
            <a:endParaRPr sz="1200">
              <a:latin typeface="PT Sans Narrow"/>
              <a:ea typeface="PT Sans Narrow"/>
              <a:cs typeface="PT Sans Narrow"/>
              <a:sym typeface="PT Sans Narrow"/>
            </a:endParaRPr>
          </a:p>
          <a:p>
            <a:pPr indent="0" lvl="0" marL="171450" marR="0" rtl="0" algn="l">
              <a:spcBef>
                <a:spcPts val="0"/>
              </a:spcBef>
              <a:spcAft>
                <a:spcPts val="0"/>
              </a:spcAft>
              <a:buNone/>
            </a:pPr>
            <a:r>
              <a:t/>
            </a:r>
            <a:endParaRPr sz="1200">
              <a:latin typeface="PT Sans Narrow"/>
              <a:ea typeface="PT Sans Narrow"/>
              <a:cs typeface="PT Sans Narrow"/>
              <a:sym typeface="PT Sans Narrow"/>
            </a:endParaRPr>
          </a:p>
          <a:p>
            <a:pPr indent="0" lvl="0" marL="171450" marR="0" rtl="0" algn="l">
              <a:spcBef>
                <a:spcPts val="0"/>
              </a:spcBef>
              <a:spcAft>
                <a:spcPts val="0"/>
              </a:spcAft>
              <a:buNone/>
            </a:pPr>
            <a:r>
              <a:t/>
            </a:r>
            <a:endParaRPr sz="1200">
              <a:latin typeface="PT Sans Narrow"/>
              <a:ea typeface="PT Sans Narrow"/>
              <a:cs typeface="PT Sans Narrow"/>
              <a:sym typeface="PT Sans Narrow"/>
            </a:endParaRPr>
          </a:p>
        </p:txBody>
      </p:sp>
      <p:sp>
        <p:nvSpPr>
          <p:cNvPr id="620" name="Google Shape;620;p29"/>
          <p:cNvSpPr txBox="1"/>
          <p:nvPr/>
        </p:nvSpPr>
        <p:spPr>
          <a:xfrm>
            <a:off x="122673" y="1677625"/>
            <a:ext cx="23571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rgbClr val="000000"/>
                </a:solidFill>
                <a:latin typeface="PT Sans Narrow"/>
                <a:ea typeface="PT Sans Narrow"/>
                <a:cs typeface="PT Sans Narrow"/>
                <a:sym typeface="PT Sans Narrow"/>
              </a:rPr>
              <a:t>In this activity, you </a:t>
            </a:r>
            <a:r>
              <a:rPr lang="en" sz="1200">
                <a:latin typeface="PT Sans Narrow"/>
                <a:ea typeface="PT Sans Narrow"/>
                <a:cs typeface="PT Sans Narrow"/>
                <a:sym typeface="PT Sans Narrow"/>
              </a:rPr>
              <a:t>will use your knowledge of SQL commands to complete the 19 short tasks. Your goal is to identify who the criminal is.</a:t>
            </a:r>
            <a:endParaRPr sz="1200">
              <a:latin typeface="PT Sans Narrow"/>
              <a:ea typeface="PT Sans Narrow"/>
              <a:cs typeface="PT Sans Narrow"/>
              <a:sym typeface="PT Sans Narrow"/>
            </a:endParaRPr>
          </a:p>
          <a:p>
            <a:pPr indent="0" lvl="0" marL="0" marR="0" rtl="0" algn="l">
              <a:spcBef>
                <a:spcPts val="0"/>
              </a:spcBef>
              <a:spcAft>
                <a:spcPts val="0"/>
              </a:spcAft>
              <a:buNone/>
            </a:pPr>
            <a:r>
              <a:t/>
            </a:r>
            <a:endParaRPr sz="1200">
              <a:latin typeface="PT Sans Narrow"/>
              <a:ea typeface="PT Sans Narrow"/>
              <a:cs typeface="PT Sans Narrow"/>
              <a:sym typeface="PT Sans Narrow"/>
            </a:endParaRPr>
          </a:p>
          <a:p>
            <a:pPr indent="0" lvl="0" marL="0" marR="0" rtl="0" algn="l">
              <a:spcBef>
                <a:spcPts val="0"/>
              </a:spcBef>
              <a:spcAft>
                <a:spcPts val="0"/>
              </a:spcAft>
              <a:buNone/>
            </a:pPr>
            <a:r>
              <a:t/>
            </a:r>
            <a:endParaRPr b="1" i="1" sz="1200">
              <a:solidFill>
                <a:srgbClr val="000000"/>
              </a:solidFill>
              <a:latin typeface="PT Sans Narrow"/>
              <a:ea typeface="PT Sans Narrow"/>
              <a:cs typeface="PT Sans Narrow"/>
              <a:sym typeface="PT Sans Narrow"/>
            </a:endParaRPr>
          </a:p>
        </p:txBody>
      </p:sp>
      <p:grpSp>
        <p:nvGrpSpPr>
          <p:cNvPr id="621" name="Google Shape;621;p29"/>
          <p:cNvGrpSpPr/>
          <p:nvPr/>
        </p:nvGrpSpPr>
        <p:grpSpPr>
          <a:xfrm>
            <a:off x="2649575" y="945408"/>
            <a:ext cx="2971816" cy="1932618"/>
            <a:chOff x="502275" y="3934008"/>
            <a:chExt cx="2971816" cy="1932618"/>
          </a:xfrm>
        </p:grpSpPr>
        <p:sp>
          <p:nvSpPr>
            <p:cNvPr id="622" name="Google Shape;622;p29"/>
            <p:cNvSpPr txBox="1"/>
            <p:nvPr/>
          </p:nvSpPr>
          <p:spPr>
            <a:xfrm>
              <a:off x="520891" y="39340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600">
                  <a:solidFill>
                    <a:srgbClr val="000000"/>
                  </a:solidFill>
                  <a:latin typeface="PT Sans Narrow"/>
                  <a:ea typeface="PT Sans Narrow"/>
                  <a:cs typeface="PT Sans Narrow"/>
                  <a:sym typeface="PT Sans Narrow"/>
                </a:rPr>
                <a:t>START HERE</a:t>
              </a:r>
              <a:endParaRPr b="1" sz="1600">
                <a:solidFill>
                  <a:srgbClr val="000000"/>
                </a:solidFill>
                <a:latin typeface="PT Sans Narrow"/>
                <a:ea typeface="PT Sans Narrow"/>
                <a:cs typeface="PT Sans Narrow"/>
                <a:sym typeface="PT Sans Narrow"/>
              </a:endParaRPr>
            </a:p>
          </p:txBody>
        </p:sp>
        <p:cxnSp>
          <p:nvCxnSpPr>
            <p:cNvPr id="623" name="Google Shape;623;p29"/>
            <p:cNvCxnSpPr/>
            <p:nvPr/>
          </p:nvCxnSpPr>
          <p:spPr>
            <a:xfrm>
              <a:off x="535219" y="4194254"/>
              <a:ext cx="2717700" cy="0"/>
            </a:xfrm>
            <a:prstGeom prst="straightConnector1">
              <a:avLst/>
            </a:prstGeom>
            <a:noFill/>
            <a:ln cap="flat" cmpd="sng" w="9525">
              <a:solidFill>
                <a:srgbClr val="000000"/>
              </a:solidFill>
              <a:prstDash val="solid"/>
              <a:round/>
              <a:headEnd len="sm" w="sm" type="none"/>
              <a:tailEnd len="sm" w="sm" type="none"/>
            </a:ln>
          </p:spPr>
        </p:cxnSp>
        <p:sp>
          <p:nvSpPr>
            <p:cNvPr id="624" name="Google Shape;624;p29"/>
            <p:cNvSpPr txBox="1"/>
            <p:nvPr/>
          </p:nvSpPr>
          <p:spPr>
            <a:xfrm>
              <a:off x="502275" y="4304825"/>
              <a:ext cx="2885100" cy="1561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rgbClr val="000000"/>
                </a:buClr>
                <a:buSzPts val="1200"/>
                <a:buFont typeface="PT Sans Narrow"/>
                <a:buChar char="❑"/>
              </a:pPr>
              <a:r>
                <a:rPr lang="en" sz="1200">
                  <a:latin typeface="PT Sans Narrow"/>
                  <a:ea typeface="PT Sans Narrow"/>
                  <a:cs typeface="PT Sans Narrow"/>
                  <a:sym typeface="PT Sans Narrow"/>
                </a:rPr>
                <a:t>Open the link  </a:t>
              </a:r>
              <a:r>
                <a:rPr b="1" lang="en" sz="1200" u="sng">
                  <a:latin typeface="PT Sans Narrow"/>
                  <a:ea typeface="PT Sans Narrow"/>
                  <a:cs typeface="PT Sans Narrow"/>
                  <a:sym typeface="PT Sans Narrow"/>
                  <a:hlinkClick r:id="rId5"/>
                </a:rPr>
                <a:t>bit.ly/SQLM</a:t>
              </a:r>
              <a:r>
                <a:rPr b="1" lang="en" sz="1200" u="sng">
                  <a:latin typeface="PT Sans Narrow"/>
                  <a:ea typeface="PT Sans Narrow"/>
                  <a:cs typeface="PT Sans Narrow"/>
                  <a:sym typeface="PT Sans Narrow"/>
                  <a:hlinkClick r:id="rId6"/>
                </a:rPr>
                <a:t>MRepl</a:t>
              </a:r>
              <a:endParaRPr b="1" sz="1200" u="sng">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rgbClr val="000000"/>
                </a:buClr>
                <a:buSzPts val="1200"/>
                <a:buFont typeface="PT Sans Narrow"/>
                <a:buChar char="❑"/>
              </a:pPr>
              <a:r>
                <a:rPr lang="en" sz="1200">
                  <a:latin typeface="PT Sans Narrow"/>
                  <a:ea typeface="PT Sans Narrow"/>
                  <a:cs typeface="PT Sans Narrow"/>
                  <a:sym typeface="PT Sans Narrow"/>
                </a:rPr>
                <a:t>Look at your </a:t>
              </a:r>
              <a:r>
                <a:rPr b="1" lang="en" sz="1200">
                  <a:latin typeface="PT Sans Narrow"/>
                  <a:ea typeface="PT Sans Narrow"/>
                  <a:cs typeface="PT Sans Narrow"/>
                  <a:sym typeface="PT Sans Narrow"/>
                </a:rPr>
                <a:t>firstClue </a:t>
              </a:r>
              <a:r>
                <a:rPr lang="en" sz="1200">
                  <a:latin typeface="PT Sans Narrow"/>
                  <a:ea typeface="PT Sans Narrow"/>
                  <a:cs typeface="PT Sans Narrow"/>
                  <a:sym typeface="PT Sans Narrow"/>
                </a:rPr>
                <a:t>and the </a:t>
              </a:r>
              <a:r>
                <a:rPr b="1" lang="en" sz="1200">
                  <a:latin typeface="PT Sans Narrow"/>
                  <a:ea typeface="PT Sans Narrow"/>
                  <a:cs typeface="PT Sans Narrow"/>
                  <a:sym typeface="PT Sans Narrow"/>
                </a:rPr>
                <a:t>tableColumns </a:t>
              </a:r>
              <a:r>
                <a:rPr lang="en" sz="1200">
                  <a:latin typeface="PT Sans Narrow"/>
                  <a:ea typeface="PT Sans Narrow"/>
                  <a:cs typeface="PT Sans Narrow"/>
                  <a:sym typeface="PT Sans Narrow"/>
                </a:rPr>
                <a:t>to help you begin to complete your </a:t>
              </a:r>
              <a:r>
                <a:rPr b="1" lang="en" sz="1200">
                  <a:latin typeface="PT Sans Narrow"/>
                  <a:ea typeface="PT Sans Narrow"/>
                  <a:cs typeface="PT Sans Narrow"/>
                  <a:sym typeface="PT Sans Narrow"/>
                </a:rPr>
                <a:t>detective notes </a:t>
              </a:r>
              <a:r>
                <a:rPr lang="en" sz="1200">
                  <a:latin typeface="PT Sans Narrow"/>
                  <a:ea typeface="PT Sans Narrow"/>
                  <a:cs typeface="PT Sans Narrow"/>
                  <a:sym typeface="PT Sans Narrow"/>
                </a:rPr>
                <a:t>that you can find at 	</a:t>
              </a:r>
              <a:r>
                <a:rPr b="1" lang="en" sz="1200" u="sng">
                  <a:latin typeface="PT Sans Narrow"/>
                  <a:ea typeface="PT Sans Narrow"/>
                  <a:cs typeface="PT Sans Narrow"/>
                  <a:sym typeface="PT Sans Narrow"/>
                  <a:hlinkClick r:id="rId7"/>
                </a:rPr>
                <a:t>bit.ly/SQLMMNotes</a:t>
              </a:r>
              <a:endParaRPr b="1" sz="1200" u="sng">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rgbClr val="000000"/>
                </a:buClr>
                <a:buSzPts val="1200"/>
                <a:buFont typeface="PT Sans Narrow"/>
                <a:buChar char="❑"/>
              </a:pPr>
              <a:r>
                <a:rPr lang="en" sz="1200">
                  <a:latin typeface="PT Sans Narrow"/>
                  <a:ea typeface="PT Sans Narrow"/>
                  <a:cs typeface="PT Sans Narrow"/>
                  <a:sym typeface="PT Sans Narrow"/>
                </a:rPr>
                <a:t>Use the </a:t>
              </a:r>
              <a:r>
                <a:rPr b="1" lang="en" sz="1200" u="sng">
                  <a:solidFill>
                    <a:schemeClr val="dk1"/>
                  </a:solidFill>
                  <a:latin typeface="PT Sans Narrow"/>
                  <a:ea typeface="PT Sans Narrow"/>
                  <a:cs typeface="PT Sans Narrow"/>
                  <a:sym typeface="PT Sans Narrow"/>
                  <a:hlinkClick r:id="rId8">
                    <a:extLst>
                      <a:ext uri="{A12FA001-AC4F-418D-AE19-62706E023703}">
                        <ahyp:hlinkClr val="tx"/>
                      </a:ext>
                    </a:extLst>
                  </a:hlinkClick>
                </a:rPr>
                <a:t>bit.ly/SQLCheatSheets</a:t>
              </a:r>
              <a:r>
                <a:rPr b="1" lang="en" sz="1200">
                  <a:latin typeface="PT Sans Narrow"/>
                  <a:ea typeface="PT Sans Narrow"/>
                  <a:cs typeface="PT Sans Narrow"/>
                  <a:sym typeface="PT Sans Narrow"/>
                </a:rPr>
                <a:t> </a:t>
              </a:r>
              <a:r>
                <a:rPr lang="en" sz="1200">
                  <a:latin typeface="PT Sans Narrow"/>
                  <a:ea typeface="PT Sans Narrow"/>
                  <a:cs typeface="PT Sans Narrow"/>
                  <a:sym typeface="PT Sans Narrow"/>
                </a:rPr>
                <a:t>to help you.</a:t>
              </a:r>
              <a:endParaRPr sz="1200">
                <a:latin typeface="PT Sans Narrow"/>
                <a:ea typeface="PT Sans Narrow"/>
                <a:cs typeface="PT Sans Narrow"/>
                <a:sym typeface="PT Sans Narrow"/>
              </a:endParaRPr>
            </a:p>
            <a:p>
              <a:pPr indent="0" lvl="0" marL="171450" marR="0" rtl="0" algn="l">
                <a:lnSpc>
                  <a:spcPct val="130000"/>
                </a:lnSpc>
                <a:spcBef>
                  <a:spcPts val="0"/>
                </a:spcBef>
                <a:spcAft>
                  <a:spcPts val="0"/>
                </a:spcAft>
                <a:buNone/>
              </a:pPr>
              <a:r>
                <a:t/>
              </a:r>
              <a:endParaRPr sz="1200">
                <a:latin typeface="PT Sans Narrow"/>
                <a:ea typeface="PT Sans Narrow"/>
                <a:cs typeface="PT Sans Narrow"/>
                <a:sym typeface="PT Sans Narrow"/>
              </a:endParaRPr>
            </a:p>
            <a:p>
              <a:pPr indent="0" lvl="0" marL="171450" marR="0" rtl="0" algn="l">
                <a:lnSpc>
                  <a:spcPct val="130000"/>
                </a:lnSpc>
                <a:spcBef>
                  <a:spcPts val="0"/>
                </a:spcBef>
                <a:spcAft>
                  <a:spcPts val="0"/>
                </a:spcAft>
                <a:buNone/>
              </a:pPr>
              <a:r>
                <a:t/>
              </a:r>
              <a:endParaRPr sz="1200">
                <a:latin typeface="PT Sans Narrow"/>
                <a:ea typeface="PT Sans Narrow"/>
                <a:cs typeface="PT Sans Narrow"/>
                <a:sym typeface="PT Sans Narrow"/>
              </a:endParaRPr>
            </a:p>
          </p:txBody>
        </p:sp>
      </p:grpSp>
      <p:sp>
        <p:nvSpPr>
          <p:cNvPr id="625" name="Google Shape;625;p29"/>
          <p:cNvSpPr txBox="1"/>
          <p:nvPr/>
        </p:nvSpPr>
        <p:spPr>
          <a:xfrm>
            <a:off x="4589700" y="3399168"/>
            <a:ext cx="4554300" cy="34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DID YOU IDENTIFY THE MURDERER CORRECTLY?</a:t>
            </a:r>
            <a:endParaRPr b="1" sz="1800">
              <a:latin typeface="PT Sans Narrow"/>
              <a:ea typeface="PT Sans Narrow"/>
              <a:cs typeface="PT Sans Narrow"/>
              <a:sym typeface="PT Sans Narrow"/>
            </a:endParaRPr>
          </a:p>
        </p:txBody>
      </p:sp>
      <p:sp>
        <p:nvSpPr>
          <p:cNvPr id="626" name="Google Shape;626;p29"/>
          <p:cNvSpPr/>
          <p:nvPr/>
        </p:nvSpPr>
        <p:spPr>
          <a:xfrm>
            <a:off x="0" y="5035751"/>
            <a:ext cx="9911400" cy="2337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627" name="Google Shape;627;p29"/>
          <p:cNvPicPr preferRelativeResize="0"/>
          <p:nvPr/>
        </p:nvPicPr>
        <p:blipFill>
          <a:blip r:embed="rId9">
            <a:alphaModFix/>
          </a:blip>
          <a:stretch>
            <a:fillRect/>
          </a:stretch>
        </p:blipFill>
        <p:spPr>
          <a:xfrm>
            <a:off x="8765950" y="5035748"/>
            <a:ext cx="157500" cy="157500"/>
          </a:xfrm>
          <a:prstGeom prst="rect">
            <a:avLst/>
          </a:prstGeom>
          <a:noFill/>
          <a:ln>
            <a:noFill/>
          </a:ln>
        </p:spPr>
      </p:pic>
      <p:sp>
        <p:nvSpPr>
          <p:cNvPr id="628" name="Google Shape;628;p29"/>
          <p:cNvSpPr txBox="1"/>
          <p:nvPr/>
        </p:nvSpPr>
        <p:spPr>
          <a:xfrm>
            <a:off x="3" y="4990675"/>
            <a:ext cx="8783700" cy="2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500">
                <a:latin typeface="Roboto Mono"/>
                <a:ea typeface="Roboto Mono"/>
                <a:cs typeface="Roboto Mono"/>
                <a:sym typeface="Roboto Mono"/>
              </a:rPr>
              <a:t>SQL Murder Mystery task full credit to </a:t>
            </a:r>
            <a:r>
              <a:rPr i="1" lang="en" sz="500" u="sng">
                <a:latin typeface="Roboto Mono"/>
                <a:ea typeface="Roboto Mono"/>
                <a:cs typeface="Roboto Mono"/>
                <a:sym typeface="Roboto Mono"/>
                <a:hlinkClick r:id="rId10"/>
              </a:rPr>
              <a:t>KnightLab, Joon Park and Cathy He.</a:t>
            </a:r>
            <a:r>
              <a:rPr i="1" lang="en" sz="500">
                <a:latin typeface="Roboto Mono"/>
                <a:ea typeface="Roboto Mono"/>
                <a:cs typeface="Roboto Mono"/>
                <a:sym typeface="Roboto Mono"/>
              </a:rPr>
              <a:t>  </a:t>
            </a:r>
            <a:r>
              <a:rPr i="1" lang="en" sz="500" u="sng">
                <a:latin typeface="Roboto Mono"/>
                <a:ea typeface="Roboto Mono"/>
                <a:cs typeface="Roboto Mono"/>
                <a:sym typeface="Roboto Mono"/>
                <a:hlinkClick r:id="rId11"/>
              </a:rPr>
              <a:t>https://mystery.knightlab.com/</a:t>
            </a:r>
            <a:r>
              <a:rPr i="1" lang="en" sz="500">
                <a:latin typeface="Roboto Mono"/>
                <a:ea typeface="Roboto Mono"/>
                <a:cs typeface="Roboto Mono"/>
                <a:sym typeface="Roboto Mono"/>
              </a:rPr>
              <a:t>                                     			Icons made by </a:t>
            </a:r>
            <a:r>
              <a:rPr i="1" lang="en" sz="500" u="sng">
                <a:solidFill>
                  <a:schemeClr val="hlink"/>
                </a:solidFill>
                <a:latin typeface="Roboto Mono"/>
                <a:ea typeface="Roboto Mono"/>
                <a:cs typeface="Roboto Mono"/>
                <a:sym typeface="Roboto Mono"/>
                <a:hlinkClick r:id="rId12"/>
              </a:rPr>
              <a:t>FreePik</a:t>
            </a:r>
            <a:r>
              <a:rPr i="1" lang="en" sz="500">
                <a:latin typeface="Roboto Mono"/>
                <a:ea typeface="Roboto Mono"/>
                <a:cs typeface="Roboto Mono"/>
                <a:sym typeface="Roboto Mono"/>
              </a:rPr>
              <a:t>, </a:t>
            </a:r>
            <a:r>
              <a:rPr i="1" lang="en" sz="500" u="sng">
                <a:solidFill>
                  <a:schemeClr val="hlink"/>
                </a:solidFill>
                <a:latin typeface="Roboto Mono"/>
                <a:ea typeface="Roboto Mono"/>
                <a:cs typeface="Roboto Mono"/>
                <a:sym typeface="Roboto Mono"/>
                <a:hlinkClick r:id="rId13"/>
              </a:rPr>
              <a:t>FlatIcon</a:t>
            </a:r>
            <a:r>
              <a:rPr i="1" lang="en" sz="500">
                <a:latin typeface="Roboto Mono"/>
                <a:ea typeface="Roboto Mono"/>
                <a:cs typeface="Roboto Mono"/>
                <a:sym typeface="Roboto Mono"/>
              </a:rPr>
              <a:t> from www.flaticon.com</a:t>
            </a:r>
            <a:endParaRPr i="1" sz="500">
              <a:latin typeface="Roboto Mono"/>
              <a:ea typeface="Roboto Mono"/>
              <a:cs typeface="Roboto Mono"/>
              <a:sym typeface="Roboto Mono"/>
            </a:endParaRPr>
          </a:p>
        </p:txBody>
      </p:sp>
      <p:pic>
        <p:nvPicPr>
          <p:cNvPr id="629" name="Google Shape;629;p29"/>
          <p:cNvPicPr preferRelativeResize="0"/>
          <p:nvPr/>
        </p:nvPicPr>
        <p:blipFill>
          <a:blip r:embed="rId14">
            <a:alphaModFix/>
          </a:blip>
          <a:stretch>
            <a:fillRect/>
          </a:stretch>
        </p:blipFill>
        <p:spPr>
          <a:xfrm rot="545275">
            <a:off x="5088850" y="1976498"/>
            <a:ext cx="463500" cy="463475"/>
          </a:xfrm>
          <a:prstGeom prst="rect">
            <a:avLst/>
          </a:prstGeom>
          <a:noFill/>
          <a:ln>
            <a:noFill/>
          </a:ln>
        </p:spPr>
      </p:pic>
      <p:sp>
        <p:nvSpPr>
          <p:cNvPr id="630" name="Google Shape;630;p29"/>
          <p:cNvSpPr txBox="1"/>
          <p:nvPr/>
        </p:nvSpPr>
        <p:spPr>
          <a:xfrm>
            <a:off x="-40000" y="-152400"/>
            <a:ext cx="8564400" cy="11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E93438"/>
                </a:solidFill>
                <a:latin typeface="Londrina Solid Black"/>
                <a:ea typeface="Londrina Solid Black"/>
                <a:cs typeface="Londrina Solid Black"/>
                <a:sym typeface="Londrina Solid Black"/>
              </a:rPr>
              <a:t>SQL MURDER MYSTERY</a:t>
            </a:r>
            <a:endParaRPr sz="7200">
              <a:solidFill>
                <a:srgbClr val="E93438"/>
              </a:solidFill>
              <a:latin typeface="Londrina Solid Black"/>
              <a:ea typeface="Londrina Solid Black"/>
              <a:cs typeface="Londrina Solid Black"/>
              <a:sym typeface="Londrina Solid Black"/>
            </a:endParaRPr>
          </a:p>
        </p:txBody>
      </p:sp>
      <p:sp>
        <p:nvSpPr>
          <p:cNvPr id="631" name="Google Shape;631;p29"/>
          <p:cNvSpPr txBox="1"/>
          <p:nvPr/>
        </p:nvSpPr>
        <p:spPr>
          <a:xfrm>
            <a:off x="22011" y="-177655"/>
            <a:ext cx="8564400" cy="11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latin typeface="Londrina Solid Black"/>
                <a:ea typeface="Londrina Solid Black"/>
                <a:cs typeface="Londrina Solid Black"/>
                <a:sym typeface="Londrina Solid Black"/>
              </a:rPr>
              <a:t>SQL MURDER MYSTERY</a:t>
            </a:r>
            <a:endParaRPr sz="7200">
              <a:latin typeface="Londrina Solid Black"/>
              <a:ea typeface="Londrina Solid Black"/>
              <a:cs typeface="Londrina Solid Black"/>
              <a:sym typeface="Londrina Solid Black"/>
            </a:endParaRPr>
          </a:p>
        </p:txBody>
      </p:sp>
      <p:sp>
        <p:nvSpPr>
          <p:cNvPr id="632" name="Google Shape;632;p29"/>
          <p:cNvSpPr/>
          <p:nvPr/>
        </p:nvSpPr>
        <p:spPr>
          <a:xfrm rot="5400000">
            <a:off x="8393050" y="366150"/>
            <a:ext cx="1108500" cy="3762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9E9E9E"/>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rgbClr val="FFFFFF"/>
                </a:solidFill>
                <a:latin typeface="Calibri"/>
                <a:ea typeface="Calibri"/>
                <a:cs typeface="Calibri"/>
                <a:sym typeface="Calibri"/>
              </a:rPr>
              <a:t>SILVER</a:t>
            </a:r>
            <a:endParaRPr b="1" i="0" sz="1800" u="none" cap="none" strike="noStrike">
              <a:solidFill>
                <a:srgbClr val="FFFFFF"/>
              </a:solidFill>
              <a:latin typeface="Calibri"/>
              <a:ea typeface="Calibri"/>
              <a:cs typeface="Calibri"/>
              <a:sym typeface="Calibri"/>
            </a:endParaRPr>
          </a:p>
        </p:txBody>
      </p:sp>
      <p:pic>
        <p:nvPicPr>
          <p:cNvPr id="633" name="Google Shape;633;p29"/>
          <p:cNvPicPr preferRelativeResize="0"/>
          <p:nvPr/>
        </p:nvPicPr>
        <p:blipFill>
          <a:blip r:embed="rId15">
            <a:alphaModFix/>
          </a:blip>
          <a:stretch>
            <a:fillRect/>
          </a:stretch>
        </p:blipFill>
        <p:spPr>
          <a:xfrm>
            <a:off x="1833775" y="1076900"/>
            <a:ext cx="376200" cy="376178"/>
          </a:xfrm>
          <a:prstGeom prst="rect">
            <a:avLst/>
          </a:prstGeom>
          <a:noFill/>
          <a:ln>
            <a:noFill/>
          </a:ln>
        </p:spPr>
      </p:pic>
      <p:cxnSp>
        <p:nvCxnSpPr>
          <p:cNvPr id="634" name="Google Shape;634;p29"/>
          <p:cNvCxnSpPr/>
          <p:nvPr/>
        </p:nvCxnSpPr>
        <p:spPr>
          <a:xfrm>
            <a:off x="4436400" y="4026000"/>
            <a:ext cx="0" cy="1074000"/>
          </a:xfrm>
          <a:prstGeom prst="straightConnector1">
            <a:avLst/>
          </a:prstGeom>
          <a:noFill/>
          <a:ln cap="flat" cmpd="sng" w="9525">
            <a:solidFill>
              <a:srgbClr val="7F7F7F"/>
            </a:solidFill>
            <a:prstDash val="dash"/>
            <a:round/>
            <a:headEnd len="sm" w="sm" type="none"/>
            <a:tailEnd len="sm" w="sm" type="none"/>
          </a:ln>
        </p:spPr>
      </p:cxnSp>
      <p:pic>
        <p:nvPicPr>
          <p:cNvPr id="635" name="Google Shape;635;p29">
            <a:hlinkClick r:id="rId16"/>
          </p:cNvPr>
          <p:cNvPicPr preferRelativeResize="0"/>
          <p:nvPr/>
        </p:nvPicPr>
        <p:blipFill>
          <a:blip r:embed="rId17">
            <a:alphaModFix/>
          </a:blip>
          <a:stretch>
            <a:fillRect/>
          </a:stretch>
        </p:blipFill>
        <p:spPr>
          <a:xfrm>
            <a:off x="4254466" y="5017199"/>
            <a:ext cx="635060" cy="233700"/>
          </a:xfrm>
          <a:prstGeom prst="rect">
            <a:avLst/>
          </a:prstGeom>
          <a:noFill/>
          <a:ln>
            <a:noFill/>
          </a:ln>
        </p:spPr>
      </p:pic>
      <p:pic>
        <p:nvPicPr>
          <p:cNvPr id="636" name="Google Shape;636;p29">
            <a:hlinkClick r:id="rId18"/>
          </p:cNvPr>
          <p:cNvPicPr preferRelativeResize="0"/>
          <p:nvPr/>
        </p:nvPicPr>
        <p:blipFill>
          <a:blip r:embed="rId19">
            <a:alphaModFix/>
          </a:blip>
          <a:stretch>
            <a:fillRect/>
          </a:stretch>
        </p:blipFill>
        <p:spPr>
          <a:xfrm>
            <a:off x="4932686" y="4989825"/>
            <a:ext cx="1324300" cy="233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30"/>
          <p:cNvPicPr preferRelativeResize="0"/>
          <p:nvPr/>
        </p:nvPicPr>
        <p:blipFill rotWithShape="1">
          <a:blip r:embed="rId3">
            <a:alphaModFix/>
          </a:blip>
          <a:srcRect b="2008" l="1039" r="0" t="2371"/>
          <a:stretch/>
        </p:blipFill>
        <p:spPr>
          <a:xfrm>
            <a:off x="2567825" y="852550"/>
            <a:ext cx="6576176" cy="4183200"/>
          </a:xfrm>
          <a:prstGeom prst="rect">
            <a:avLst/>
          </a:prstGeom>
          <a:noFill/>
          <a:ln>
            <a:noFill/>
          </a:ln>
        </p:spPr>
      </p:pic>
      <p:sp>
        <p:nvSpPr>
          <p:cNvPr id="642" name="Google Shape;642;p30"/>
          <p:cNvSpPr/>
          <p:nvPr/>
        </p:nvSpPr>
        <p:spPr>
          <a:xfrm>
            <a:off x="-8600" y="0"/>
            <a:ext cx="9144000" cy="410400"/>
          </a:xfrm>
          <a:prstGeom prst="rect">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43" name="Google Shape;643;p30"/>
          <p:cNvSpPr/>
          <p:nvPr/>
        </p:nvSpPr>
        <p:spPr>
          <a:xfrm rot="5400000">
            <a:off x="8393050" y="366150"/>
            <a:ext cx="1108500" cy="3762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9E9E9E"/>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rgbClr val="FFFFFF"/>
                </a:solidFill>
                <a:latin typeface="Calibri"/>
                <a:ea typeface="Calibri"/>
                <a:cs typeface="Calibri"/>
                <a:sym typeface="Calibri"/>
              </a:rPr>
              <a:t>SILVER</a:t>
            </a:r>
            <a:endParaRPr b="1" i="0" sz="1800" u="none" cap="none" strike="noStrike">
              <a:solidFill>
                <a:srgbClr val="FFFFFF"/>
              </a:solidFill>
              <a:latin typeface="Calibri"/>
              <a:ea typeface="Calibri"/>
              <a:cs typeface="Calibri"/>
              <a:sym typeface="Calibri"/>
            </a:endParaRPr>
          </a:p>
        </p:txBody>
      </p:sp>
      <p:sp>
        <p:nvSpPr>
          <p:cNvPr id="644" name="Google Shape;644;p30"/>
          <p:cNvSpPr/>
          <p:nvPr/>
        </p:nvSpPr>
        <p:spPr>
          <a:xfrm>
            <a:off x="0" y="5035751"/>
            <a:ext cx="9911400" cy="2337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645" name="Google Shape;645;p30"/>
          <p:cNvPicPr preferRelativeResize="0"/>
          <p:nvPr/>
        </p:nvPicPr>
        <p:blipFill>
          <a:blip r:embed="rId4">
            <a:alphaModFix/>
          </a:blip>
          <a:stretch>
            <a:fillRect/>
          </a:stretch>
        </p:blipFill>
        <p:spPr>
          <a:xfrm>
            <a:off x="8765950" y="5035748"/>
            <a:ext cx="157500" cy="157500"/>
          </a:xfrm>
          <a:prstGeom prst="rect">
            <a:avLst/>
          </a:prstGeom>
          <a:noFill/>
          <a:ln>
            <a:noFill/>
          </a:ln>
        </p:spPr>
      </p:pic>
      <p:sp>
        <p:nvSpPr>
          <p:cNvPr id="646" name="Google Shape;646;p30"/>
          <p:cNvSpPr txBox="1"/>
          <p:nvPr/>
        </p:nvSpPr>
        <p:spPr>
          <a:xfrm>
            <a:off x="3" y="4990675"/>
            <a:ext cx="8783700" cy="2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500">
                <a:solidFill>
                  <a:schemeClr val="dk1"/>
                </a:solidFill>
                <a:latin typeface="Roboto Mono"/>
                <a:ea typeface="Roboto Mono"/>
                <a:cs typeface="Roboto Mono"/>
                <a:sym typeface="Roboto Mono"/>
              </a:rPr>
              <a:t>SQL Murder Mystery task full credit to </a:t>
            </a:r>
            <a:r>
              <a:rPr i="1" lang="en" sz="500" u="sng">
                <a:solidFill>
                  <a:schemeClr val="accent5"/>
                </a:solidFill>
                <a:latin typeface="Roboto Mono"/>
                <a:ea typeface="Roboto Mono"/>
                <a:cs typeface="Roboto Mono"/>
                <a:sym typeface="Roboto Mono"/>
                <a:hlinkClick r:id="rId5">
                  <a:extLst>
                    <a:ext uri="{A12FA001-AC4F-418D-AE19-62706E023703}">
                      <ahyp:hlinkClr val="tx"/>
                    </a:ext>
                  </a:extLst>
                </a:hlinkClick>
              </a:rPr>
              <a:t>KnightLab, Joon Park and Cathy He.</a:t>
            </a:r>
            <a:r>
              <a:rPr i="1" lang="en" sz="500">
                <a:solidFill>
                  <a:schemeClr val="dk1"/>
                </a:solidFill>
                <a:latin typeface="Roboto Mono"/>
                <a:ea typeface="Roboto Mono"/>
                <a:cs typeface="Roboto Mono"/>
                <a:sym typeface="Roboto Mono"/>
              </a:rPr>
              <a:t>  </a:t>
            </a:r>
            <a:r>
              <a:rPr i="1" lang="en" sz="500" u="sng">
                <a:solidFill>
                  <a:schemeClr val="accent5"/>
                </a:solidFill>
                <a:latin typeface="Roboto Mono"/>
                <a:ea typeface="Roboto Mono"/>
                <a:cs typeface="Roboto Mono"/>
                <a:sym typeface="Roboto Mono"/>
                <a:hlinkClick r:id="rId6">
                  <a:extLst>
                    <a:ext uri="{A12FA001-AC4F-418D-AE19-62706E023703}">
                      <ahyp:hlinkClr val="tx"/>
                    </a:ext>
                  </a:extLst>
                </a:hlinkClick>
              </a:rPr>
              <a:t>https://www.sql-island-touch.de</a:t>
            </a:r>
            <a:r>
              <a:rPr i="1" lang="en" sz="500">
                <a:solidFill>
                  <a:schemeClr val="dk1"/>
                </a:solidFill>
                <a:latin typeface="Roboto Mono"/>
                <a:ea typeface="Roboto Mono"/>
                <a:cs typeface="Roboto Mono"/>
                <a:sym typeface="Roboto Mono"/>
              </a:rPr>
              <a:t>       </a:t>
            </a:r>
            <a:r>
              <a:rPr i="1" lang="en" sz="500">
                <a:latin typeface="Roboto Mono"/>
                <a:ea typeface="Roboto Mono"/>
                <a:cs typeface="Roboto Mono"/>
                <a:sym typeface="Roboto Mono"/>
              </a:rPr>
              <a:t>                                                                          Icons made by </a:t>
            </a:r>
            <a:r>
              <a:rPr i="1" lang="en" sz="500" u="sng">
                <a:solidFill>
                  <a:schemeClr val="hlink"/>
                </a:solidFill>
                <a:latin typeface="Roboto Mono"/>
                <a:ea typeface="Roboto Mono"/>
                <a:cs typeface="Roboto Mono"/>
                <a:sym typeface="Roboto Mono"/>
                <a:hlinkClick r:id="rId7"/>
              </a:rPr>
              <a:t>FreePik</a:t>
            </a:r>
            <a:r>
              <a:rPr i="1" lang="en" sz="500">
                <a:latin typeface="Roboto Mono"/>
                <a:ea typeface="Roboto Mono"/>
                <a:cs typeface="Roboto Mono"/>
                <a:sym typeface="Roboto Mono"/>
              </a:rPr>
              <a:t> from www.flaticon.com</a:t>
            </a:r>
            <a:endParaRPr i="1" sz="500">
              <a:latin typeface="Roboto Mono"/>
              <a:ea typeface="Roboto Mono"/>
              <a:cs typeface="Roboto Mono"/>
              <a:sym typeface="Roboto Mono"/>
            </a:endParaRPr>
          </a:p>
        </p:txBody>
      </p:sp>
      <p:sp>
        <p:nvSpPr>
          <p:cNvPr id="647" name="Google Shape;647;p30"/>
          <p:cNvSpPr txBox="1"/>
          <p:nvPr/>
        </p:nvSpPr>
        <p:spPr>
          <a:xfrm>
            <a:off x="1103000" y="-152400"/>
            <a:ext cx="8564400" cy="11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E93438"/>
                </a:solidFill>
                <a:latin typeface="Londrina Solid Black"/>
                <a:ea typeface="Londrina Solid Black"/>
                <a:cs typeface="Londrina Solid Black"/>
                <a:sym typeface="Londrina Solid Black"/>
              </a:rPr>
              <a:t>SQL MURDER MYSTERY</a:t>
            </a:r>
            <a:endParaRPr sz="7200">
              <a:solidFill>
                <a:srgbClr val="E93438"/>
              </a:solidFill>
              <a:latin typeface="Londrina Solid Black"/>
              <a:ea typeface="Londrina Solid Black"/>
              <a:cs typeface="Londrina Solid Black"/>
              <a:sym typeface="Londrina Solid Black"/>
            </a:endParaRPr>
          </a:p>
        </p:txBody>
      </p:sp>
      <p:sp>
        <p:nvSpPr>
          <p:cNvPr id="648" name="Google Shape;648;p30"/>
          <p:cNvSpPr txBox="1"/>
          <p:nvPr/>
        </p:nvSpPr>
        <p:spPr>
          <a:xfrm>
            <a:off x="1197092" y="-161576"/>
            <a:ext cx="8564400" cy="11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latin typeface="Londrina Solid Black"/>
                <a:ea typeface="Londrina Solid Black"/>
                <a:cs typeface="Londrina Solid Black"/>
                <a:sym typeface="Londrina Solid Black"/>
              </a:rPr>
              <a:t>SQL MURDER MYSTERY</a:t>
            </a:r>
            <a:endParaRPr sz="7200">
              <a:latin typeface="Londrina Solid Black"/>
              <a:ea typeface="Londrina Solid Black"/>
              <a:cs typeface="Londrina Solid Black"/>
              <a:sym typeface="Londrina Solid Black"/>
            </a:endParaRPr>
          </a:p>
        </p:txBody>
      </p:sp>
      <p:pic>
        <p:nvPicPr>
          <p:cNvPr id="649" name="Google Shape;649;p30"/>
          <p:cNvPicPr preferRelativeResize="0"/>
          <p:nvPr/>
        </p:nvPicPr>
        <p:blipFill>
          <a:blip r:embed="rId8">
            <a:alphaModFix/>
          </a:blip>
          <a:stretch>
            <a:fillRect/>
          </a:stretch>
        </p:blipFill>
        <p:spPr>
          <a:xfrm flipH="1">
            <a:off x="-2467925" y="-45075"/>
            <a:ext cx="5035750" cy="5035750"/>
          </a:xfrm>
          <a:prstGeom prst="rect">
            <a:avLst/>
          </a:prstGeom>
          <a:noFill/>
          <a:ln>
            <a:noFill/>
          </a:ln>
        </p:spPr>
      </p:pic>
      <p:sp>
        <p:nvSpPr>
          <p:cNvPr id="650" name="Google Shape;650;p30"/>
          <p:cNvSpPr txBox="1"/>
          <p:nvPr/>
        </p:nvSpPr>
        <p:spPr>
          <a:xfrm>
            <a:off x="6976295" y="4436577"/>
            <a:ext cx="2159100" cy="5541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 sz="1200">
                <a:latin typeface="PT Sans Narrow"/>
                <a:ea typeface="PT Sans Narrow"/>
                <a:cs typeface="PT Sans Narrow"/>
                <a:sym typeface="PT Sans Narrow"/>
              </a:rPr>
              <a:t>TABLES AND COLUMNS </a:t>
            </a:r>
            <a:endParaRPr b="1" sz="1200">
              <a:solidFill>
                <a:srgbClr val="000000"/>
              </a:solidFill>
              <a:latin typeface="PT Sans Narrow"/>
              <a:ea typeface="PT Sans Narrow"/>
              <a:cs typeface="PT Sans Narrow"/>
              <a:sym typeface="PT Sans Narrow"/>
            </a:endParaRPr>
          </a:p>
        </p:txBody>
      </p:sp>
      <p:pic>
        <p:nvPicPr>
          <p:cNvPr id="651" name="Google Shape;651;p30"/>
          <p:cNvPicPr preferRelativeResize="0"/>
          <p:nvPr/>
        </p:nvPicPr>
        <p:blipFill>
          <a:blip r:embed="rId9">
            <a:alphaModFix/>
          </a:blip>
          <a:stretch>
            <a:fillRect/>
          </a:stretch>
        </p:blipFill>
        <p:spPr>
          <a:xfrm>
            <a:off x="8728900" y="4526150"/>
            <a:ext cx="376200" cy="376178"/>
          </a:xfrm>
          <a:prstGeom prst="rect">
            <a:avLst/>
          </a:prstGeom>
          <a:noFill/>
          <a:ln>
            <a:noFill/>
          </a:ln>
        </p:spPr>
      </p:pic>
      <p:pic>
        <p:nvPicPr>
          <p:cNvPr id="652" name="Google Shape;652;p30">
            <a:hlinkClick r:id="rId10"/>
          </p:cNvPr>
          <p:cNvPicPr preferRelativeResize="0"/>
          <p:nvPr/>
        </p:nvPicPr>
        <p:blipFill>
          <a:blip r:embed="rId11">
            <a:alphaModFix/>
          </a:blip>
          <a:stretch>
            <a:fillRect/>
          </a:stretch>
        </p:blipFill>
        <p:spPr>
          <a:xfrm>
            <a:off x="4254466" y="5017199"/>
            <a:ext cx="635060" cy="233700"/>
          </a:xfrm>
          <a:prstGeom prst="rect">
            <a:avLst/>
          </a:prstGeom>
          <a:noFill/>
          <a:ln>
            <a:noFill/>
          </a:ln>
        </p:spPr>
      </p:pic>
      <p:pic>
        <p:nvPicPr>
          <p:cNvPr id="653" name="Google Shape;653;p30">
            <a:hlinkClick r:id="rId12"/>
          </p:cNvPr>
          <p:cNvPicPr preferRelativeResize="0"/>
          <p:nvPr/>
        </p:nvPicPr>
        <p:blipFill>
          <a:blip r:embed="rId13">
            <a:alphaModFix/>
          </a:blip>
          <a:stretch>
            <a:fillRect/>
          </a:stretch>
        </p:blipFill>
        <p:spPr>
          <a:xfrm>
            <a:off x="4932686" y="4989825"/>
            <a:ext cx="1324300" cy="233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1"/>
          <p:cNvSpPr/>
          <p:nvPr/>
        </p:nvSpPr>
        <p:spPr>
          <a:xfrm>
            <a:off x="-8600" y="0"/>
            <a:ext cx="9144000" cy="410400"/>
          </a:xfrm>
          <a:prstGeom prst="rect">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659" name="Google Shape;659;p31"/>
          <p:cNvPicPr preferRelativeResize="0"/>
          <p:nvPr/>
        </p:nvPicPr>
        <p:blipFill rotWithShape="1">
          <a:blip r:embed="rId3">
            <a:alphaModFix/>
          </a:blip>
          <a:srcRect b="3152" l="3614" r="0" t="2729"/>
          <a:stretch/>
        </p:blipFill>
        <p:spPr>
          <a:xfrm>
            <a:off x="7725" y="58925"/>
            <a:ext cx="5111124" cy="5143500"/>
          </a:xfrm>
          <a:prstGeom prst="rect">
            <a:avLst/>
          </a:prstGeom>
          <a:noFill/>
          <a:ln>
            <a:noFill/>
          </a:ln>
        </p:spPr>
      </p:pic>
      <p:sp>
        <p:nvSpPr>
          <p:cNvPr id="660" name="Google Shape;660;p31"/>
          <p:cNvSpPr/>
          <p:nvPr/>
        </p:nvSpPr>
        <p:spPr>
          <a:xfrm rot="5400000">
            <a:off x="8393050" y="366150"/>
            <a:ext cx="1108500" cy="3762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9E9E9E"/>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rgbClr val="FFFFFF"/>
                </a:solidFill>
                <a:latin typeface="Calibri"/>
                <a:ea typeface="Calibri"/>
                <a:cs typeface="Calibri"/>
                <a:sym typeface="Calibri"/>
              </a:rPr>
              <a:t>SILVER</a:t>
            </a:r>
            <a:endParaRPr b="1" i="0" sz="1800" u="none" cap="none" strike="noStrike">
              <a:solidFill>
                <a:srgbClr val="FFFFFF"/>
              </a:solidFill>
              <a:latin typeface="Calibri"/>
              <a:ea typeface="Calibri"/>
              <a:cs typeface="Calibri"/>
              <a:sym typeface="Calibri"/>
            </a:endParaRPr>
          </a:p>
        </p:txBody>
      </p:sp>
      <p:sp>
        <p:nvSpPr>
          <p:cNvPr id="661" name="Google Shape;661;p31"/>
          <p:cNvSpPr/>
          <p:nvPr/>
        </p:nvSpPr>
        <p:spPr>
          <a:xfrm>
            <a:off x="0" y="5035751"/>
            <a:ext cx="9911400" cy="2337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662" name="Google Shape;662;p31"/>
          <p:cNvPicPr preferRelativeResize="0"/>
          <p:nvPr/>
        </p:nvPicPr>
        <p:blipFill>
          <a:blip r:embed="rId4">
            <a:alphaModFix/>
          </a:blip>
          <a:stretch>
            <a:fillRect/>
          </a:stretch>
        </p:blipFill>
        <p:spPr>
          <a:xfrm>
            <a:off x="8765950" y="5035748"/>
            <a:ext cx="157500" cy="157500"/>
          </a:xfrm>
          <a:prstGeom prst="rect">
            <a:avLst/>
          </a:prstGeom>
          <a:noFill/>
          <a:ln>
            <a:noFill/>
          </a:ln>
        </p:spPr>
      </p:pic>
      <p:sp>
        <p:nvSpPr>
          <p:cNvPr id="663" name="Google Shape;663;p31"/>
          <p:cNvSpPr txBox="1"/>
          <p:nvPr/>
        </p:nvSpPr>
        <p:spPr>
          <a:xfrm>
            <a:off x="3" y="4990675"/>
            <a:ext cx="8783700" cy="2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500">
                <a:solidFill>
                  <a:schemeClr val="dk1"/>
                </a:solidFill>
                <a:latin typeface="Roboto Mono"/>
                <a:ea typeface="Roboto Mono"/>
                <a:cs typeface="Roboto Mono"/>
                <a:sym typeface="Roboto Mono"/>
              </a:rPr>
              <a:t>SQL Murder Mystery task full credit to </a:t>
            </a:r>
            <a:r>
              <a:rPr i="1" lang="en" sz="500" u="sng">
                <a:solidFill>
                  <a:schemeClr val="accent5"/>
                </a:solidFill>
                <a:latin typeface="Roboto Mono"/>
                <a:ea typeface="Roboto Mono"/>
                <a:cs typeface="Roboto Mono"/>
                <a:sym typeface="Roboto Mono"/>
                <a:hlinkClick r:id="rId5">
                  <a:extLst>
                    <a:ext uri="{A12FA001-AC4F-418D-AE19-62706E023703}">
                      <ahyp:hlinkClr val="tx"/>
                    </a:ext>
                  </a:extLst>
                </a:hlinkClick>
              </a:rPr>
              <a:t>KnightLab, Joon Park and Cathy He.</a:t>
            </a:r>
            <a:r>
              <a:rPr i="1" lang="en" sz="500">
                <a:solidFill>
                  <a:schemeClr val="dk1"/>
                </a:solidFill>
                <a:latin typeface="Roboto Mono"/>
                <a:ea typeface="Roboto Mono"/>
                <a:cs typeface="Roboto Mono"/>
                <a:sym typeface="Roboto Mono"/>
              </a:rPr>
              <a:t>  </a:t>
            </a:r>
            <a:r>
              <a:rPr i="1" lang="en" sz="500" u="sng">
                <a:solidFill>
                  <a:schemeClr val="accent5"/>
                </a:solidFill>
                <a:latin typeface="Roboto Mono"/>
                <a:ea typeface="Roboto Mono"/>
                <a:cs typeface="Roboto Mono"/>
                <a:sym typeface="Roboto Mono"/>
                <a:hlinkClick r:id="rId6">
                  <a:extLst>
                    <a:ext uri="{A12FA001-AC4F-418D-AE19-62706E023703}">
                      <ahyp:hlinkClr val="tx"/>
                    </a:ext>
                  </a:extLst>
                </a:hlinkClick>
              </a:rPr>
              <a:t>https://www.sql-island-touch.de</a:t>
            </a:r>
            <a:r>
              <a:rPr i="1" lang="en" sz="500">
                <a:solidFill>
                  <a:schemeClr val="dk1"/>
                </a:solidFill>
                <a:latin typeface="Roboto Mono"/>
                <a:ea typeface="Roboto Mono"/>
                <a:cs typeface="Roboto Mono"/>
                <a:sym typeface="Roboto Mono"/>
              </a:rPr>
              <a:t>                           </a:t>
            </a:r>
            <a:r>
              <a:rPr i="1" lang="en" sz="500">
                <a:latin typeface="Roboto Mono"/>
                <a:ea typeface="Roboto Mono"/>
                <a:cs typeface="Roboto Mono"/>
                <a:sym typeface="Roboto Mono"/>
              </a:rPr>
              <a:t>                                       Icons made by </a:t>
            </a:r>
            <a:r>
              <a:rPr i="1" lang="en" sz="500" u="sng">
                <a:solidFill>
                  <a:schemeClr val="hlink"/>
                </a:solidFill>
                <a:latin typeface="Roboto Mono"/>
                <a:ea typeface="Roboto Mono"/>
                <a:cs typeface="Roboto Mono"/>
                <a:sym typeface="Roboto Mono"/>
                <a:hlinkClick r:id="rId7"/>
              </a:rPr>
              <a:t>FreePik</a:t>
            </a:r>
            <a:r>
              <a:rPr i="1" lang="en" sz="500">
                <a:latin typeface="Roboto Mono"/>
                <a:ea typeface="Roboto Mono"/>
                <a:cs typeface="Roboto Mono"/>
                <a:sym typeface="Roboto Mono"/>
              </a:rPr>
              <a:t> and </a:t>
            </a:r>
            <a:r>
              <a:rPr i="1" lang="en" sz="500" u="sng">
                <a:solidFill>
                  <a:schemeClr val="hlink"/>
                </a:solidFill>
                <a:latin typeface="Roboto Mono"/>
                <a:ea typeface="Roboto Mono"/>
                <a:cs typeface="Roboto Mono"/>
                <a:sym typeface="Roboto Mono"/>
                <a:hlinkClick r:id="rId8"/>
              </a:rPr>
              <a:t>Nhor Phai</a:t>
            </a:r>
            <a:r>
              <a:rPr i="1" lang="en" sz="500">
                <a:latin typeface="Roboto Mono"/>
                <a:ea typeface="Roboto Mono"/>
                <a:cs typeface="Roboto Mono"/>
                <a:sym typeface="Roboto Mono"/>
              </a:rPr>
              <a:t> from www.flaticon.com</a:t>
            </a:r>
            <a:endParaRPr i="1" sz="500">
              <a:latin typeface="Roboto Mono"/>
              <a:ea typeface="Roboto Mono"/>
              <a:cs typeface="Roboto Mono"/>
              <a:sym typeface="Roboto Mono"/>
            </a:endParaRPr>
          </a:p>
        </p:txBody>
      </p:sp>
      <p:sp>
        <p:nvSpPr>
          <p:cNvPr id="664" name="Google Shape;664;p31"/>
          <p:cNvSpPr txBox="1"/>
          <p:nvPr/>
        </p:nvSpPr>
        <p:spPr>
          <a:xfrm>
            <a:off x="1103000" y="-152400"/>
            <a:ext cx="8564400" cy="11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E93438"/>
                </a:solidFill>
                <a:latin typeface="Londrina Solid Black"/>
                <a:ea typeface="Londrina Solid Black"/>
                <a:cs typeface="Londrina Solid Black"/>
                <a:sym typeface="Londrina Solid Black"/>
              </a:rPr>
              <a:t>SQL MURDER MYSTERY</a:t>
            </a:r>
            <a:endParaRPr sz="7200">
              <a:solidFill>
                <a:srgbClr val="E93438"/>
              </a:solidFill>
              <a:latin typeface="Londrina Solid Black"/>
              <a:ea typeface="Londrina Solid Black"/>
              <a:cs typeface="Londrina Solid Black"/>
              <a:sym typeface="Londrina Solid Black"/>
            </a:endParaRPr>
          </a:p>
        </p:txBody>
      </p:sp>
      <p:sp>
        <p:nvSpPr>
          <p:cNvPr id="665" name="Google Shape;665;p31"/>
          <p:cNvSpPr txBox="1"/>
          <p:nvPr/>
        </p:nvSpPr>
        <p:spPr>
          <a:xfrm>
            <a:off x="1197092" y="-237776"/>
            <a:ext cx="8564400" cy="11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latin typeface="Londrina Solid Black"/>
                <a:ea typeface="Londrina Solid Black"/>
                <a:cs typeface="Londrina Solid Black"/>
                <a:sym typeface="Londrina Solid Black"/>
              </a:rPr>
              <a:t>SQL MURDER MYSTERY</a:t>
            </a:r>
            <a:endParaRPr sz="7200">
              <a:latin typeface="Londrina Solid Black"/>
              <a:ea typeface="Londrina Solid Black"/>
              <a:cs typeface="Londrina Solid Black"/>
              <a:sym typeface="Londrina Solid Black"/>
            </a:endParaRPr>
          </a:p>
        </p:txBody>
      </p:sp>
      <p:sp>
        <p:nvSpPr>
          <p:cNvPr id="666" name="Google Shape;666;p31"/>
          <p:cNvSpPr txBox="1"/>
          <p:nvPr/>
        </p:nvSpPr>
        <p:spPr>
          <a:xfrm>
            <a:off x="5034170" y="987327"/>
            <a:ext cx="2159100" cy="5541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 sz="1300">
                <a:latin typeface="PT Sans Narrow"/>
                <a:ea typeface="PT Sans Narrow"/>
                <a:cs typeface="PT Sans Narrow"/>
                <a:sym typeface="PT Sans Narrow"/>
              </a:rPr>
              <a:t>FIRST CLUE...</a:t>
            </a:r>
            <a:endParaRPr b="1" sz="1300">
              <a:solidFill>
                <a:srgbClr val="000000"/>
              </a:solidFill>
              <a:latin typeface="PT Sans Narrow"/>
              <a:ea typeface="PT Sans Narrow"/>
              <a:cs typeface="PT Sans Narrow"/>
              <a:sym typeface="PT Sans Narrow"/>
            </a:endParaRPr>
          </a:p>
        </p:txBody>
      </p:sp>
      <p:pic>
        <p:nvPicPr>
          <p:cNvPr id="667" name="Google Shape;667;p31"/>
          <p:cNvPicPr preferRelativeResize="0"/>
          <p:nvPr/>
        </p:nvPicPr>
        <p:blipFill>
          <a:blip r:embed="rId9">
            <a:alphaModFix/>
          </a:blip>
          <a:stretch>
            <a:fillRect/>
          </a:stretch>
        </p:blipFill>
        <p:spPr>
          <a:xfrm>
            <a:off x="6634375" y="1076900"/>
            <a:ext cx="376200" cy="376178"/>
          </a:xfrm>
          <a:prstGeom prst="rect">
            <a:avLst/>
          </a:prstGeom>
          <a:noFill/>
          <a:ln>
            <a:noFill/>
          </a:ln>
        </p:spPr>
      </p:pic>
      <p:sp>
        <p:nvSpPr>
          <p:cNvPr id="668" name="Google Shape;668;p31"/>
          <p:cNvSpPr txBox="1"/>
          <p:nvPr/>
        </p:nvSpPr>
        <p:spPr>
          <a:xfrm>
            <a:off x="4999476" y="1677625"/>
            <a:ext cx="35481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300">
                <a:latin typeface="PT Sans Narrow"/>
                <a:ea typeface="PT Sans Narrow"/>
                <a:cs typeface="PT Sans Narrow"/>
                <a:sym typeface="PT Sans Narrow"/>
              </a:rPr>
              <a:t>A crime has taken place and the detective needs your help. The detective gave you the crime scene report, but you somehow lost it. You vaguely remember that the crime was a </a:t>
            </a:r>
            <a:r>
              <a:rPr b="1" lang="en" sz="1300">
                <a:latin typeface="PT Sans Narrow"/>
                <a:ea typeface="PT Sans Narrow"/>
                <a:cs typeface="PT Sans Narrow"/>
                <a:sym typeface="PT Sans Narrow"/>
              </a:rPr>
              <a:t>​murder​ </a:t>
            </a:r>
            <a:r>
              <a:rPr lang="en" sz="1300">
                <a:latin typeface="PT Sans Narrow"/>
                <a:ea typeface="PT Sans Narrow"/>
                <a:cs typeface="PT Sans Narrow"/>
                <a:sym typeface="PT Sans Narrow"/>
              </a:rPr>
              <a:t>that occurred sometime on ​</a:t>
            </a:r>
            <a:r>
              <a:rPr b="1" lang="en" sz="1300">
                <a:latin typeface="PT Sans Narrow"/>
                <a:ea typeface="PT Sans Narrow"/>
                <a:cs typeface="PT Sans Narrow"/>
                <a:sym typeface="PT Sans Narrow"/>
              </a:rPr>
              <a:t>Jan.15, 2018​</a:t>
            </a:r>
            <a:r>
              <a:rPr lang="en" sz="1300">
                <a:latin typeface="PT Sans Narrow"/>
                <a:ea typeface="PT Sans Narrow"/>
                <a:cs typeface="PT Sans Narrow"/>
                <a:sym typeface="PT Sans Narrow"/>
              </a:rPr>
              <a:t> and that it took place in ​</a:t>
            </a:r>
            <a:r>
              <a:rPr b="1" lang="en" sz="1300">
                <a:latin typeface="PT Sans Narrow"/>
                <a:ea typeface="PT Sans Narrow"/>
                <a:cs typeface="PT Sans Narrow"/>
                <a:sym typeface="PT Sans Narrow"/>
              </a:rPr>
              <a:t>SQL City​</a:t>
            </a:r>
            <a:r>
              <a:rPr lang="en" sz="1300">
                <a:latin typeface="PT Sans Narrow"/>
                <a:ea typeface="PT Sans Narrow"/>
                <a:cs typeface="PT Sans Narrow"/>
                <a:sym typeface="PT Sans Narrow"/>
              </a:rPr>
              <a:t>. </a:t>
            </a:r>
            <a:br>
              <a:rPr lang="en" sz="1300">
                <a:latin typeface="PT Sans Narrow"/>
                <a:ea typeface="PT Sans Narrow"/>
                <a:cs typeface="PT Sans Narrow"/>
                <a:sym typeface="PT Sans Narrow"/>
              </a:rPr>
            </a:br>
            <a:br>
              <a:rPr lang="en" sz="1300">
                <a:latin typeface="PT Sans Narrow"/>
                <a:ea typeface="PT Sans Narrow"/>
                <a:cs typeface="PT Sans Narrow"/>
                <a:sym typeface="PT Sans Narrow"/>
              </a:rPr>
            </a:br>
            <a:r>
              <a:rPr lang="en" sz="1300">
                <a:latin typeface="PT Sans Narrow"/>
                <a:ea typeface="PT Sans Narrow"/>
                <a:cs typeface="PT Sans Narrow"/>
                <a:sym typeface="PT Sans Narrow"/>
              </a:rPr>
              <a:t>Start by retrieving the corresponding </a:t>
            </a:r>
            <a:r>
              <a:rPr b="1" lang="en" sz="1300">
                <a:latin typeface="PT Sans Narrow"/>
                <a:ea typeface="PT Sans Narrow"/>
                <a:cs typeface="PT Sans Narrow"/>
                <a:sym typeface="PT Sans Narrow"/>
              </a:rPr>
              <a:t>crime scene report </a:t>
            </a:r>
            <a:r>
              <a:rPr lang="en" sz="1300">
                <a:latin typeface="PT Sans Narrow"/>
                <a:ea typeface="PT Sans Narrow"/>
                <a:cs typeface="PT Sans Narrow"/>
                <a:sym typeface="PT Sans Narrow"/>
              </a:rPr>
              <a:t>from the police department’s database.</a:t>
            </a:r>
            <a:br>
              <a:rPr lang="en" sz="1300">
                <a:latin typeface="PT Sans Narrow"/>
                <a:ea typeface="PT Sans Narrow"/>
                <a:cs typeface="PT Sans Narrow"/>
                <a:sym typeface="PT Sans Narrow"/>
              </a:rPr>
            </a:br>
            <a:br>
              <a:rPr lang="en" sz="1300">
                <a:latin typeface="PT Sans Narrow"/>
                <a:ea typeface="PT Sans Narrow"/>
                <a:cs typeface="PT Sans Narrow"/>
                <a:sym typeface="PT Sans Narrow"/>
              </a:rPr>
            </a:br>
            <a:br>
              <a:rPr lang="en" sz="1300">
                <a:latin typeface="PT Sans Narrow"/>
                <a:ea typeface="PT Sans Narrow"/>
                <a:cs typeface="PT Sans Narrow"/>
                <a:sym typeface="PT Sans Narrow"/>
              </a:rPr>
            </a:br>
            <a:r>
              <a:rPr i="1" lang="en" sz="1300">
                <a:latin typeface="PT Sans Narrow"/>
                <a:ea typeface="PT Sans Narrow"/>
                <a:cs typeface="PT Sans Narrow"/>
                <a:sym typeface="PT Sans Narrow"/>
              </a:rPr>
              <a:t>All the clues to this mystery are buried in a huge database, and you need to use SQL to navigate through this vast network of information. Your first step to solving the mystery is to retrieve the corresponding crime scene report from the police department’s database.</a:t>
            </a:r>
            <a:endParaRPr i="1" sz="1300">
              <a:latin typeface="PT Sans Narrow"/>
              <a:ea typeface="PT Sans Narrow"/>
              <a:cs typeface="PT Sans Narrow"/>
              <a:sym typeface="PT Sans Narrow"/>
            </a:endParaRPr>
          </a:p>
          <a:p>
            <a:pPr indent="0" lvl="0" marL="0" marR="0" rtl="0" algn="l">
              <a:spcBef>
                <a:spcPts val="0"/>
              </a:spcBef>
              <a:spcAft>
                <a:spcPts val="0"/>
              </a:spcAft>
              <a:buNone/>
            </a:pPr>
            <a:r>
              <a:t/>
            </a:r>
            <a:endParaRPr sz="1300">
              <a:latin typeface="PT Sans Narrow"/>
              <a:ea typeface="PT Sans Narrow"/>
              <a:cs typeface="PT Sans Narrow"/>
              <a:sym typeface="PT Sans Narrow"/>
            </a:endParaRPr>
          </a:p>
          <a:p>
            <a:pPr indent="0" lvl="0" marL="0" marR="0" rtl="0" algn="l">
              <a:spcBef>
                <a:spcPts val="0"/>
              </a:spcBef>
              <a:spcAft>
                <a:spcPts val="0"/>
              </a:spcAft>
              <a:buNone/>
            </a:pPr>
            <a:r>
              <a:t/>
            </a:r>
            <a:endParaRPr b="1" i="1" sz="1300">
              <a:solidFill>
                <a:srgbClr val="000000"/>
              </a:solidFill>
              <a:latin typeface="PT Sans Narrow"/>
              <a:ea typeface="PT Sans Narrow"/>
              <a:cs typeface="PT Sans Narrow"/>
              <a:sym typeface="PT Sans Narrow"/>
            </a:endParaRPr>
          </a:p>
        </p:txBody>
      </p:sp>
      <p:pic>
        <p:nvPicPr>
          <p:cNvPr id="669" name="Google Shape;669;p31">
            <a:hlinkClick r:id="rId10"/>
          </p:cNvPr>
          <p:cNvPicPr preferRelativeResize="0"/>
          <p:nvPr/>
        </p:nvPicPr>
        <p:blipFill>
          <a:blip r:embed="rId11">
            <a:alphaModFix/>
          </a:blip>
          <a:stretch>
            <a:fillRect/>
          </a:stretch>
        </p:blipFill>
        <p:spPr>
          <a:xfrm>
            <a:off x="4254466" y="5017199"/>
            <a:ext cx="635060" cy="233700"/>
          </a:xfrm>
          <a:prstGeom prst="rect">
            <a:avLst/>
          </a:prstGeom>
          <a:noFill/>
          <a:ln>
            <a:noFill/>
          </a:ln>
        </p:spPr>
      </p:pic>
      <p:pic>
        <p:nvPicPr>
          <p:cNvPr id="670" name="Google Shape;670;p31">
            <a:hlinkClick r:id="rId12"/>
          </p:cNvPr>
          <p:cNvPicPr preferRelativeResize="0"/>
          <p:nvPr/>
        </p:nvPicPr>
        <p:blipFill>
          <a:blip r:embed="rId13">
            <a:alphaModFix/>
          </a:blip>
          <a:stretch>
            <a:fillRect/>
          </a:stretch>
        </p:blipFill>
        <p:spPr>
          <a:xfrm>
            <a:off x="4932686" y="4989825"/>
            <a:ext cx="1324300" cy="233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4"/>
          <p:cNvPicPr preferRelativeResize="0"/>
          <p:nvPr/>
        </p:nvPicPr>
        <p:blipFill rotWithShape="1">
          <a:blip r:embed="rId3">
            <a:alphaModFix/>
          </a:blip>
          <a:srcRect b="0" l="1351" r="0" t="0"/>
          <a:stretch/>
        </p:blipFill>
        <p:spPr>
          <a:xfrm>
            <a:off x="0" y="0"/>
            <a:ext cx="9144000" cy="5143500"/>
          </a:xfrm>
          <a:prstGeom prst="rect">
            <a:avLst/>
          </a:prstGeom>
          <a:noFill/>
          <a:ln>
            <a:noFill/>
          </a:ln>
        </p:spPr>
      </p:pic>
      <p:sp>
        <p:nvSpPr>
          <p:cNvPr id="67" name="Google Shape;67;p14"/>
          <p:cNvSpPr txBox="1"/>
          <p:nvPr/>
        </p:nvSpPr>
        <p:spPr>
          <a:xfrm>
            <a:off x="0" y="4876800"/>
            <a:ext cx="91440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Image created by Alisher Y.   source: </a:t>
            </a:r>
            <a:r>
              <a:rPr lang="en" sz="600" u="sng">
                <a:solidFill>
                  <a:schemeClr val="hlink"/>
                </a:solidFill>
                <a:hlinkClick r:id="rId4"/>
              </a:rPr>
              <a:t>https://commons.wikimedia.org/wiki/File:Kahoot.jpg</a:t>
            </a:r>
            <a:endParaRPr sz="600">
              <a:solidFill>
                <a:srgbClr val="FFFFFF"/>
              </a:solidFill>
            </a:endParaRPr>
          </a:p>
          <a:p>
            <a:pPr indent="0" lvl="0" marL="0" rtl="0" algn="l">
              <a:spcBef>
                <a:spcPts val="0"/>
              </a:spcBef>
              <a:spcAft>
                <a:spcPts val="0"/>
              </a:spcAft>
              <a:buNone/>
            </a:pPr>
            <a:r>
              <a:t/>
            </a:r>
            <a:endParaRPr sz="600">
              <a:solidFill>
                <a:srgbClr val="FFFFFF"/>
              </a:solidFill>
            </a:endParaRPr>
          </a:p>
          <a:p>
            <a:pPr indent="0" lvl="0" marL="0" rtl="0" algn="l">
              <a:spcBef>
                <a:spcPts val="0"/>
              </a:spcBef>
              <a:spcAft>
                <a:spcPts val="0"/>
              </a:spcAft>
              <a:buNone/>
            </a:pPr>
            <a:r>
              <a:t/>
            </a:r>
            <a:endParaRPr sz="600">
              <a:solidFill>
                <a:srgbClr val="FFFFFF"/>
              </a:solidFill>
            </a:endParaRPr>
          </a:p>
          <a:p>
            <a:pPr indent="0" lvl="0" marL="0" rtl="0" algn="l">
              <a:spcBef>
                <a:spcPts val="0"/>
              </a:spcBef>
              <a:spcAft>
                <a:spcPts val="0"/>
              </a:spcAft>
              <a:buNone/>
            </a:pPr>
            <a:r>
              <a:t/>
            </a:r>
            <a:endParaRPr sz="600">
              <a:solidFill>
                <a:srgbClr val="FFFFFF"/>
              </a:solidFill>
            </a:endParaRPr>
          </a:p>
        </p:txBody>
      </p:sp>
      <p:sp>
        <p:nvSpPr>
          <p:cNvPr id="68" name="Google Shape;68;p14"/>
          <p:cNvSpPr txBox="1"/>
          <p:nvPr/>
        </p:nvSpPr>
        <p:spPr>
          <a:xfrm rot="582">
            <a:off x="3982800" y="3926550"/>
            <a:ext cx="5313600" cy="9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0">
                <a:solidFill>
                  <a:srgbClr val="FFFFFF"/>
                </a:solidFill>
                <a:highlight>
                  <a:srgbClr val="000000"/>
                </a:highlight>
                <a:latin typeface="Londrina Solid Black"/>
                <a:ea typeface="Londrina Solid Black"/>
                <a:cs typeface="Londrina Solid Black"/>
                <a:sym typeface="Londrina Solid Black"/>
              </a:rPr>
              <a:t>bit.ly/SQLBronze</a:t>
            </a:r>
            <a:endParaRPr sz="6000">
              <a:solidFill>
                <a:srgbClr val="FFFFFF"/>
              </a:solidFill>
              <a:highlight>
                <a:srgbClr val="000000"/>
              </a:highlight>
              <a:latin typeface="Londrina Solid Black"/>
              <a:ea typeface="Londrina Solid Black"/>
              <a:cs typeface="Londrina Solid Black"/>
              <a:sym typeface="Londrina Solid Black"/>
            </a:endParaRPr>
          </a:p>
          <a:p>
            <a:pPr indent="0" lvl="0" marL="0" rtl="0" algn="ctr">
              <a:spcBef>
                <a:spcPts val="0"/>
              </a:spcBef>
              <a:spcAft>
                <a:spcPts val="0"/>
              </a:spcAft>
              <a:buClr>
                <a:schemeClr val="dk1"/>
              </a:buClr>
              <a:buSzPts val="1100"/>
              <a:buFont typeface="Arial"/>
              <a:buNone/>
            </a:pPr>
            <a:r>
              <a:t/>
            </a:r>
            <a:endParaRPr sz="6000">
              <a:solidFill>
                <a:srgbClr val="FFFFFF"/>
              </a:solidFill>
              <a:highlight>
                <a:srgbClr val="000000"/>
              </a:highlight>
              <a:latin typeface="Londrina Solid Black"/>
              <a:ea typeface="Londrina Solid Black"/>
              <a:cs typeface="Londrina Solid Black"/>
              <a:sym typeface="Londrina Solid Black"/>
            </a:endParaRPr>
          </a:p>
          <a:p>
            <a:pPr indent="0" lvl="0" marL="0" rtl="0" algn="ctr">
              <a:spcBef>
                <a:spcPts val="0"/>
              </a:spcBef>
              <a:spcAft>
                <a:spcPts val="0"/>
              </a:spcAft>
              <a:buNone/>
            </a:pPr>
            <a:r>
              <a:t/>
            </a:r>
            <a:endParaRPr sz="6000">
              <a:solidFill>
                <a:srgbClr val="FFFFFF"/>
              </a:solidFill>
              <a:highlight>
                <a:srgbClr val="000000"/>
              </a:highlight>
              <a:latin typeface="Londrina Solid Black"/>
              <a:ea typeface="Londrina Solid Black"/>
              <a:cs typeface="Londrina Solid Black"/>
              <a:sym typeface="Londrina Solid Black"/>
            </a:endParaRPr>
          </a:p>
        </p:txBody>
      </p:sp>
      <p:sp>
        <p:nvSpPr>
          <p:cNvPr id="69" name="Google Shape;69;p14"/>
          <p:cNvSpPr/>
          <p:nvPr/>
        </p:nvSpPr>
        <p:spPr>
          <a:xfrm rot="5400000">
            <a:off x="8393050" y="366150"/>
            <a:ext cx="1108500" cy="3762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CD7F32"/>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rgbClr val="FFFFFF"/>
                </a:solidFill>
                <a:latin typeface="Calibri"/>
                <a:ea typeface="Calibri"/>
                <a:cs typeface="Calibri"/>
                <a:sym typeface="Calibri"/>
              </a:rPr>
              <a:t>BRONZE</a:t>
            </a:r>
            <a:endParaRPr b="1" i="0" sz="1800" u="none" cap="none" strike="noStrike">
              <a:solidFill>
                <a:srgbClr val="FFFFFF"/>
              </a:solidFill>
              <a:latin typeface="Calibri"/>
              <a:ea typeface="Calibri"/>
              <a:cs typeface="Calibri"/>
              <a:sym typeface="Calibri"/>
            </a:endParaRPr>
          </a:p>
        </p:txBody>
      </p:sp>
      <p:sp>
        <p:nvSpPr>
          <p:cNvPr id="70" name="Google Shape;70;p14"/>
          <p:cNvSpPr txBox="1"/>
          <p:nvPr/>
        </p:nvSpPr>
        <p:spPr>
          <a:xfrm rot="-426741">
            <a:off x="-442584" y="191003"/>
            <a:ext cx="9762117" cy="9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lt1"/>
                </a:solidFill>
                <a:highlight>
                  <a:schemeClr val="dk1"/>
                </a:highlight>
                <a:latin typeface="Londrina Solid Black"/>
                <a:ea typeface="Londrina Solid Black"/>
                <a:cs typeface="Londrina Solid Black"/>
                <a:sym typeface="Londrina Solid Black"/>
              </a:rPr>
              <a:t>   </a:t>
            </a:r>
            <a:r>
              <a:rPr lang="en" sz="6000">
                <a:solidFill>
                  <a:schemeClr val="lt1"/>
                </a:solidFill>
                <a:highlight>
                  <a:schemeClr val="dk1"/>
                </a:highlight>
                <a:latin typeface="Londrina Solid Black"/>
                <a:ea typeface="Londrina Solid Black"/>
                <a:cs typeface="Londrina Solid Black"/>
                <a:sym typeface="Londrina Solid Black"/>
              </a:rPr>
              <a:t>Database and SQL Recap</a:t>
            </a:r>
            <a:endParaRPr sz="6000">
              <a:solidFill>
                <a:schemeClr val="lt1"/>
              </a:solidFill>
              <a:highlight>
                <a:schemeClr val="dk1"/>
              </a:highlight>
              <a:latin typeface="Londrina Solid Black"/>
              <a:ea typeface="Londrina Solid Black"/>
              <a:cs typeface="Londrina Solid Black"/>
              <a:sym typeface="Londrina Solid Black"/>
            </a:endParaRPr>
          </a:p>
        </p:txBody>
      </p:sp>
      <p:pic>
        <p:nvPicPr>
          <p:cNvPr id="71" name="Google Shape;71;p14">
            <a:hlinkClick r:id="rId5"/>
          </p:cNvPr>
          <p:cNvPicPr preferRelativeResize="0"/>
          <p:nvPr/>
        </p:nvPicPr>
        <p:blipFill>
          <a:blip r:embed="rId6">
            <a:alphaModFix/>
          </a:blip>
          <a:stretch>
            <a:fillRect/>
          </a:stretch>
        </p:blipFill>
        <p:spPr>
          <a:xfrm>
            <a:off x="8416441" y="4892799"/>
            <a:ext cx="635060" cy="233700"/>
          </a:xfrm>
          <a:prstGeom prst="rect">
            <a:avLst/>
          </a:prstGeom>
          <a:noFill/>
          <a:ln>
            <a:noFill/>
          </a:ln>
        </p:spPr>
      </p:pic>
      <p:pic>
        <p:nvPicPr>
          <p:cNvPr id="72" name="Google Shape;72;p14">
            <a:hlinkClick r:id="rId7"/>
          </p:cNvPr>
          <p:cNvPicPr preferRelativeResize="0"/>
          <p:nvPr/>
        </p:nvPicPr>
        <p:blipFill>
          <a:blip r:embed="rId8">
            <a:alphaModFix/>
          </a:blip>
          <a:stretch>
            <a:fillRect/>
          </a:stretch>
        </p:blipFill>
        <p:spPr>
          <a:xfrm>
            <a:off x="7092150" y="4878449"/>
            <a:ext cx="1324300" cy="233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5"/>
          <p:cNvPicPr preferRelativeResize="0"/>
          <p:nvPr/>
        </p:nvPicPr>
        <p:blipFill>
          <a:blip r:embed="rId3">
            <a:alphaModFix/>
          </a:blip>
          <a:stretch>
            <a:fillRect/>
          </a:stretch>
        </p:blipFill>
        <p:spPr>
          <a:xfrm>
            <a:off x="7770785" y="1208093"/>
            <a:ext cx="1306601" cy="1578976"/>
          </a:xfrm>
          <a:prstGeom prst="rect">
            <a:avLst/>
          </a:prstGeom>
          <a:noFill/>
          <a:ln cap="flat" cmpd="sng" w="28575">
            <a:solidFill>
              <a:srgbClr val="000000"/>
            </a:solidFill>
            <a:prstDash val="solid"/>
            <a:round/>
            <a:headEnd len="sm" w="sm" type="none"/>
            <a:tailEnd len="sm" w="sm" type="none"/>
          </a:ln>
        </p:spPr>
      </p:pic>
      <p:pic>
        <p:nvPicPr>
          <p:cNvPr id="78" name="Google Shape;78;p15"/>
          <p:cNvPicPr preferRelativeResize="0"/>
          <p:nvPr/>
        </p:nvPicPr>
        <p:blipFill>
          <a:blip r:embed="rId4">
            <a:alphaModFix/>
          </a:blip>
          <a:stretch>
            <a:fillRect/>
          </a:stretch>
        </p:blipFill>
        <p:spPr>
          <a:xfrm>
            <a:off x="6237547" y="1212743"/>
            <a:ext cx="1306801" cy="1703049"/>
          </a:xfrm>
          <a:prstGeom prst="rect">
            <a:avLst/>
          </a:prstGeom>
          <a:noFill/>
          <a:ln cap="flat" cmpd="sng" w="28575">
            <a:solidFill>
              <a:srgbClr val="000000"/>
            </a:solidFill>
            <a:prstDash val="solid"/>
            <a:round/>
            <a:headEnd len="sm" w="sm" type="none"/>
            <a:tailEnd len="sm" w="sm" type="none"/>
          </a:ln>
        </p:spPr>
      </p:pic>
      <p:pic>
        <p:nvPicPr>
          <p:cNvPr id="79" name="Google Shape;79;p15"/>
          <p:cNvPicPr preferRelativeResize="0"/>
          <p:nvPr/>
        </p:nvPicPr>
        <p:blipFill>
          <a:blip r:embed="rId5">
            <a:alphaModFix/>
          </a:blip>
          <a:stretch>
            <a:fillRect/>
          </a:stretch>
        </p:blipFill>
        <p:spPr>
          <a:xfrm>
            <a:off x="4704260" y="1212443"/>
            <a:ext cx="1306800" cy="1784999"/>
          </a:xfrm>
          <a:prstGeom prst="rect">
            <a:avLst/>
          </a:prstGeom>
          <a:noFill/>
          <a:ln cap="flat" cmpd="sng" w="28575">
            <a:solidFill>
              <a:srgbClr val="000000"/>
            </a:solidFill>
            <a:prstDash val="solid"/>
            <a:round/>
            <a:headEnd len="sm" w="sm" type="none"/>
            <a:tailEnd len="sm" w="sm" type="none"/>
          </a:ln>
        </p:spPr>
      </p:pic>
      <p:pic>
        <p:nvPicPr>
          <p:cNvPr id="80" name="Google Shape;80;p15"/>
          <p:cNvPicPr preferRelativeResize="0"/>
          <p:nvPr/>
        </p:nvPicPr>
        <p:blipFill>
          <a:blip r:embed="rId6">
            <a:alphaModFix/>
          </a:blip>
          <a:stretch>
            <a:fillRect/>
          </a:stretch>
        </p:blipFill>
        <p:spPr>
          <a:xfrm>
            <a:off x="3170972" y="1212443"/>
            <a:ext cx="1306800" cy="1972924"/>
          </a:xfrm>
          <a:prstGeom prst="rect">
            <a:avLst/>
          </a:prstGeom>
          <a:noFill/>
          <a:ln cap="flat" cmpd="sng" w="28575">
            <a:solidFill>
              <a:srgbClr val="000000"/>
            </a:solidFill>
            <a:prstDash val="solid"/>
            <a:round/>
            <a:headEnd len="sm" w="sm" type="none"/>
            <a:tailEnd len="sm" w="sm" type="none"/>
          </a:ln>
        </p:spPr>
      </p:pic>
      <p:pic>
        <p:nvPicPr>
          <p:cNvPr id="81" name="Google Shape;81;p15"/>
          <p:cNvPicPr preferRelativeResize="0"/>
          <p:nvPr/>
        </p:nvPicPr>
        <p:blipFill>
          <a:blip r:embed="rId7">
            <a:alphaModFix/>
          </a:blip>
          <a:stretch>
            <a:fillRect/>
          </a:stretch>
        </p:blipFill>
        <p:spPr>
          <a:xfrm>
            <a:off x="1637835" y="1212743"/>
            <a:ext cx="1306600" cy="1972925"/>
          </a:xfrm>
          <a:prstGeom prst="rect">
            <a:avLst/>
          </a:prstGeom>
          <a:noFill/>
          <a:ln cap="flat" cmpd="sng" w="28575">
            <a:solidFill>
              <a:srgbClr val="000000"/>
            </a:solidFill>
            <a:prstDash val="solid"/>
            <a:round/>
            <a:headEnd len="sm" w="sm" type="none"/>
            <a:tailEnd len="sm" w="sm" type="none"/>
          </a:ln>
        </p:spPr>
      </p:pic>
      <p:pic>
        <p:nvPicPr>
          <p:cNvPr id="82" name="Google Shape;82;p15"/>
          <p:cNvPicPr preferRelativeResize="0"/>
          <p:nvPr/>
        </p:nvPicPr>
        <p:blipFill>
          <a:blip r:embed="rId8">
            <a:alphaModFix/>
          </a:blip>
          <a:stretch>
            <a:fillRect/>
          </a:stretch>
        </p:blipFill>
        <p:spPr>
          <a:xfrm>
            <a:off x="104688" y="1212743"/>
            <a:ext cx="1306616" cy="1972937"/>
          </a:xfrm>
          <a:prstGeom prst="rect">
            <a:avLst/>
          </a:prstGeom>
          <a:noFill/>
          <a:ln cap="flat" cmpd="sng" w="28575">
            <a:solidFill>
              <a:srgbClr val="000000"/>
            </a:solidFill>
            <a:prstDash val="solid"/>
            <a:round/>
            <a:headEnd len="sm" w="sm" type="none"/>
            <a:tailEnd len="sm" w="sm" type="none"/>
          </a:ln>
        </p:spPr>
      </p:pic>
      <p:sp>
        <p:nvSpPr>
          <p:cNvPr id="83" name="Google Shape;83;p15"/>
          <p:cNvSpPr/>
          <p:nvPr/>
        </p:nvSpPr>
        <p:spPr>
          <a:xfrm>
            <a:off x="19022" y="2585143"/>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63</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84" name="Google Shape;84;p15"/>
          <p:cNvSpPr/>
          <p:nvPr/>
        </p:nvSpPr>
        <p:spPr>
          <a:xfrm>
            <a:off x="1569697" y="2584993"/>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24</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English</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85" name="Google Shape;85;p15"/>
          <p:cNvSpPr/>
          <p:nvPr/>
        </p:nvSpPr>
        <p:spPr>
          <a:xfrm>
            <a:off x="3098422" y="2584993"/>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Source Code Pro"/>
                <a:ea typeface="Source Code Pro"/>
                <a:cs typeface="Source Code Pro"/>
                <a:sym typeface="Source Code Pro"/>
              </a:rPr>
              <a:t>AGE: 48</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American</a:t>
            </a:r>
            <a:endParaRPr b="1" sz="1000">
              <a:latin typeface="Source Code Pro"/>
              <a:ea typeface="Source Code Pro"/>
              <a:cs typeface="Source Code Pro"/>
              <a:sym typeface="Source Code Pro"/>
            </a:endParaRPr>
          </a:p>
        </p:txBody>
      </p:sp>
      <p:sp>
        <p:nvSpPr>
          <p:cNvPr id="86" name="Google Shape;86;p15"/>
          <p:cNvSpPr/>
          <p:nvPr/>
        </p:nvSpPr>
        <p:spPr>
          <a:xfrm>
            <a:off x="4617847" y="2585068"/>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29</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rgbClr val="000000"/>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Australian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87" name="Google Shape;87;p15"/>
          <p:cNvSpPr/>
          <p:nvPr/>
        </p:nvSpPr>
        <p:spPr>
          <a:xfrm>
            <a:off x="6168522" y="2584918"/>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rgbClr val="000000"/>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88" name="Google Shape;88;p15"/>
          <p:cNvSpPr/>
          <p:nvPr/>
        </p:nvSpPr>
        <p:spPr>
          <a:xfrm>
            <a:off x="7697247" y="2584918"/>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Israeli</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89" name="Google Shape;89;p15"/>
          <p:cNvSpPr/>
          <p:nvPr/>
        </p:nvSpPr>
        <p:spPr>
          <a:xfrm>
            <a:off x="19025" y="3261085"/>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Hanks</a:t>
            </a:r>
            <a:endParaRPr b="1">
              <a:latin typeface="Source Code Pro"/>
              <a:ea typeface="Source Code Pro"/>
              <a:cs typeface="Source Code Pro"/>
              <a:sym typeface="Source Code Pro"/>
            </a:endParaRPr>
          </a:p>
        </p:txBody>
      </p:sp>
      <p:sp>
        <p:nvSpPr>
          <p:cNvPr id="90" name="Google Shape;90;p15"/>
          <p:cNvSpPr/>
          <p:nvPr/>
        </p:nvSpPr>
        <p:spPr>
          <a:xfrm>
            <a:off x="1552237" y="3260914"/>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Holland</a:t>
            </a:r>
            <a:endParaRPr b="1">
              <a:latin typeface="Source Code Pro"/>
              <a:ea typeface="Source Code Pro"/>
              <a:cs typeface="Source Code Pro"/>
              <a:sym typeface="Source Code Pro"/>
            </a:endParaRPr>
          </a:p>
        </p:txBody>
      </p:sp>
      <p:sp>
        <p:nvSpPr>
          <p:cNvPr id="91" name="Google Shape;91;p15"/>
          <p:cNvSpPr/>
          <p:nvPr/>
        </p:nvSpPr>
        <p:spPr>
          <a:xfrm>
            <a:off x="3085449" y="3260914"/>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Dwayne Johnson</a:t>
            </a:r>
            <a:endParaRPr b="1">
              <a:latin typeface="Source Code Pro"/>
              <a:ea typeface="Source Code Pro"/>
              <a:cs typeface="Source Code Pro"/>
              <a:sym typeface="Source Code Pro"/>
            </a:endParaRPr>
          </a:p>
        </p:txBody>
      </p:sp>
      <p:sp>
        <p:nvSpPr>
          <p:cNvPr id="92" name="Google Shape;92;p15"/>
          <p:cNvSpPr/>
          <p:nvPr/>
        </p:nvSpPr>
        <p:spPr>
          <a:xfrm>
            <a:off x="4618661" y="326074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Margot Robbie</a:t>
            </a:r>
            <a:endParaRPr b="1">
              <a:latin typeface="Source Code Pro"/>
              <a:ea typeface="Source Code Pro"/>
              <a:cs typeface="Source Code Pro"/>
              <a:sym typeface="Source Code Pro"/>
            </a:endParaRPr>
          </a:p>
        </p:txBody>
      </p:sp>
      <p:sp>
        <p:nvSpPr>
          <p:cNvPr id="93" name="Google Shape;93;p15"/>
          <p:cNvSpPr/>
          <p:nvPr/>
        </p:nvSpPr>
        <p:spPr>
          <a:xfrm>
            <a:off x="6151888" y="3260914"/>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Scarlett Johansson</a:t>
            </a:r>
            <a:endParaRPr b="1">
              <a:latin typeface="Source Code Pro"/>
              <a:ea typeface="Source Code Pro"/>
              <a:cs typeface="Source Code Pro"/>
              <a:sym typeface="Source Code Pro"/>
            </a:endParaRPr>
          </a:p>
        </p:txBody>
      </p:sp>
      <p:sp>
        <p:nvSpPr>
          <p:cNvPr id="94" name="Google Shape;94;p15"/>
          <p:cNvSpPr/>
          <p:nvPr/>
        </p:nvSpPr>
        <p:spPr>
          <a:xfrm>
            <a:off x="7685100" y="326074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endParaRPr b="1">
              <a:latin typeface="Source Code Pro"/>
              <a:ea typeface="Source Code Pro"/>
              <a:cs typeface="Source Code Pro"/>
              <a:sym typeface="Source Code Pro"/>
            </a:endParaRPr>
          </a:p>
          <a:p>
            <a:pPr indent="0" lvl="0" marL="0" rtl="0" algn="ctr">
              <a:spcBef>
                <a:spcPts val="0"/>
              </a:spcBef>
              <a:spcAft>
                <a:spcPts val="0"/>
              </a:spcAft>
              <a:buNone/>
            </a:pPr>
            <a:r>
              <a:rPr b="1" lang="en">
                <a:latin typeface="Source Code Pro"/>
                <a:ea typeface="Source Code Pro"/>
                <a:cs typeface="Source Code Pro"/>
                <a:sym typeface="Source Code Pro"/>
              </a:rPr>
              <a:t>Gal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Gadot</a:t>
            </a:r>
            <a:endParaRPr b="1">
              <a:latin typeface="Source Code Pro"/>
              <a:ea typeface="Source Code Pro"/>
              <a:cs typeface="Source Code Pro"/>
              <a:sym typeface="Source Code Pro"/>
            </a:endParaRPr>
          </a:p>
        </p:txBody>
      </p:sp>
      <p:cxnSp>
        <p:nvCxnSpPr>
          <p:cNvPr id="95" name="Google Shape;95;p15"/>
          <p:cNvCxnSpPr/>
          <p:nvPr/>
        </p:nvCxnSpPr>
        <p:spPr>
          <a:xfrm flipH="1">
            <a:off x="5141400" y="4192510"/>
            <a:ext cx="300" cy="696000"/>
          </a:xfrm>
          <a:prstGeom prst="straightConnector1">
            <a:avLst/>
          </a:prstGeom>
          <a:noFill/>
          <a:ln cap="flat" cmpd="sng" w="9525">
            <a:solidFill>
              <a:srgbClr val="7F7F7F"/>
            </a:solidFill>
            <a:prstDash val="dash"/>
            <a:round/>
            <a:headEnd len="sm" w="sm" type="none"/>
            <a:tailEnd len="sm" w="sm" type="none"/>
          </a:ln>
        </p:spPr>
      </p:cxnSp>
      <p:sp>
        <p:nvSpPr>
          <p:cNvPr id="96" name="Google Shape;96;p15"/>
          <p:cNvSpPr/>
          <p:nvPr/>
        </p:nvSpPr>
        <p:spPr>
          <a:xfrm>
            <a:off x="7004662" y="4049308"/>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7" name="Google Shape;97;p15"/>
          <p:cNvSpPr/>
          <p:nvPr/>
        </p:nvSpPr>
        <p:spPr>
          <a:xfrm>
            <a:off x="2354400" y="4033824"/>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8" name="Google Shape;98;p15"/>
          <p:cNvSpPr/>
          <p:nvPr/>
        </p:nvSpPr>
        <p:spPr>
          <a:xfrm>
            <a:off x="0" y="3875860"/>
            <a:ext cx="9144000" cy="410400"/>
          </a:xfrm>
          <a:prstGeom prst="rect">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9" name="Google Shape;99;p15"/>
          <p:cNvSpPr txBox="1"/>
          <p:nvPr/>
        </p:nvSpPr>
        <p:spPr>
          <a:xfrm>
            <a:off x="-76200" y="-94650"/>
            <a:ext cx="5026800" cy="92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5200">
                <a:solidFill>
                  <a:schemeClr val="dk1"/>
                </a:solidFill>
                <a:latin typeface="PT Sans Narrow"/>
                <a:ea typeface="PT Sans Narrow"/>
                <a:cs typeface="PT Sans Narrow"/>
                <a:sym typeface="PT Sans Narrow"/>
              </a:rPr>
              <a:t>SQL ORDER BY</a:t>
            </a:r>
            <a:endParaRPr b="1" sz="5300">
              <a:latin typeface="PT Sans Narrow"/>
              <a:ea typeface="PT Sans Narrow"/>
              <a:cs typeface="PT Sans Narrow"/>
              <a:sym typeface="PT Sans Narrow"/>
            </a:endParaRPr>
          </a:p>
        </p:txBody>
      </p:sp>
      <p:sp>
        <p:nvSpPr>
          <p:cNvPr id="100" name="Google Shape;100;p15"/>
          <p:cNvSpPr/>
          <p:nvPr/>
        </p:nvSpPr>
        <p:spPr>
          <a:xfrm>
            <a:off x="0" y="4909800"/>
            <a:ext cx="9911400" cy="2337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1" name="Google Shape;101;p15"/>
          <p:cNvSpPr txBox="1"/>
          <p:nvPr/>
        </p:nvSpPr>
        <p:spPr>
          <a:xfrm>
            <a:off x="5142000" y="4300955"/>
            <a:ext cx="4002300" cy="5541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Clr>
                <a:schemeClr val="dk1"/>
              </a:buClr>
              <a:buSzPts val="1100"/>
              <a:buFont typeface="Arial"/>
              <a:buNone/>
            </a:pPr>
            <a:r>
              <a:rPr b="1" lang="en" sz="1200">
                <a:solidFill>
                  <a:schemeClr val="dk1"/>
                </a:solidFill>
                <a:latin typeface="PT Sans Narrow"/>
                <a:ea typeface="PT Sans Narrow"/>
                <a:cs typeface="PT Sans Narrow"/>
                <a:sym typeface="PT Sans Narrow"/>
              </a:rPr>
              <a:t>SELECT *</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Clr>
                <a:schemeClr val="dk1"/>
              </a:buClr>
              <a:buSzPts val="1100"/>
              <a:buFont typeface="Arial"/>
              <a:buNone/>
            </a:pPr>
            <a:r>
              <a:rPr b="1" lang="en" sz="1200">
                <a:solidFill>
                  <a:schemeClr val="dk1"/>
                </a:solidFill>
                <a:latin typeface="PT Sans Narrow"/>
                <a:ea typeface="PT Sans Narrow"/>
                <a:cs typeface="PT Sans Narrow"/>
                <a:sym typeface="PT Sans Narrow"/>
              </a:rPr>
              <a:t>FROM Celebrities</a:t>
            </a:r>
            <a:br>
              <a:rPr b="1" lang="en" sz="1200">
                <a:solidFill>
                  <a:schemeClr val="dk1"/>
                </a:solidFill>
                <a:latin typeface="PT Sans Narrow"/>
                <a:ea typeface="PT Sans Narrow"/>
                <a:cs typeface="PT Sans Narrow"/>
                <a:sym typeface="PT Sans Narrow"/>
              </a:rPr>
            </a:br>
            <a:r>
              <a:rPr b="1" lang="en" sz="1200">
                <a:solidFill>
                  <a:schemeClr val="dk1"/>
                </a:solidFill>
                <a:latin typeface="PT Sans Narrow"/>
                <a:ea typeface="PT Sans Narrow"/>
                <a:cs typeface="PT Sans Narrow"/>
                <a:sym typeface="PT Sans Narrow"/>
              </a:rPr>
              <a:t>ORDER BY AGE</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Clr>
                <a:schemeClr val="dk1"/>
              </a:buClr>
              <a:buSzPts val="1100"/>
              <a:buFont typeface="Arial"/>
              <a:buNone/>
            </a:pPr>
            <a:r>
              <a:t/>
            </a:r>
            <a:endParaRPr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Clr>
                <a:schemeClr val="dk1"/>
              </a:buClr>
              <a:buSzPts val="1100"/>
              <a:buFont typeface="Arial"/>
              <a:buNone/>
            </a:pPr>
            <a:r>
              <a:t/>
            </a:r>
            <a:endParaRPr b="1" sz="1200">
              <a:solidFill>
                <a:schemeClr val="dk1"/>
              </a:solidFill>
              <a:latin typeface="PT Sans Narrow"/>
              <a:ea typeface="PT Sans Narrow"/>
              <a:cs typeface="PT Sans Narrow"/>
              <a:sym typeface="PT Sans Narrow"/>
            </a:endParaRPr>
          </a:p>
          <a:p>
            <a:pPr indent="0" lvl="0" marL="171450" marR="0" rtl="0" algn="ctr">
              <a:spcBef>
                <a:spcPts val="0"/>
              </a:spcBef>
              <a:spcAft>
                <a:spcPts val="0"/>
              </a:spcAft>
              <a:buNone/>
            </a:pPr>
            <a:r>
              <a:t/>
            </a:r>
            <a:endParaRPr b="1" sz="1500">
              <a:latin typeface="PT Sans Narrow"/>
              <a:ea typeface="PT Sans Narrow"/>
              <a:cs typeface="PT Sans Narrow"/>
              <a:sym typeface="PT Sans Narrow"/>
            </a:endParaRPr>
          </a:p>
        </p:txBody>
      </p:sp>
      <p:pic>
        <p:nvPicPr>
          <p:cNvPr id="102" name="Google Shape;102;p15"/>
          <p:cNvPicPr preferRelativeResize="0"/>
          <p:nvPr/>
        </p:nvPicPr>
        <p:blipFill>
          <a:blip r:embed="rId9">
            <a:alphaModFix/>
          </a:blip>
          <a:stretch>
            <a:fillRect/>
          </a:stretch>
        </p:blipFill>
        <p:spPr>
          <a:xfrm>
            <a:off x="8554150" y="4850400"/>
            <a:ext cx="369300" cy="369300"/>
          </a:xfrm>
          <a:prstGeom prst="rect">
            <a:avLst/>
          </a:prstGeom>
          <a:noFill/>
          <a:ln>
            <a:noFill/>
          </a:ln>
        </p:spPr>
      </p:pic>
      <p:sp>
        <p:nvSpPr>
          <p:cNvPr id="103" name="Google Shape;103;p15"/>
          <p:cNvSpPr txBox="1"/>
          <p:nvPr/>
        </p:nvSpPr>
        <p:spPr>
          <a:xfrm>
            <a:off x="-76200" y="700777"/>
            <a:ext cx="50268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3400">
                <a:solidFill>
                  <a:schemeClr val="dk1"/>
                </a:solidFill>
                <a:latin typeface="PT Sans Narrow"/>
                <a:ea typeface="PT Sans Narrow"/>
                <a:cs typeface="PT Sans Narrow"/>
                <a:sym typeface="PT Sans Narrow"/>
              </a:rPr>
              <a:t>TABLE </a:t>
            </a:r>
            <a:r>
              <a:rPr b="1" lang="en" sz="3400">
                <a:solidFill>
                  <a:schemeClr val="dk1"/>
                </a:solidFill>
                <a:latin typeface="PT Sans Narrow"/>
                <a:ea typeface="PT Sans Narrow"/>
                <a:cs typeface="PT Sans Narrow"/>
                <a:sym typeface="PT Sans Narrow"/>
              </a:rPr>
              <a:t>FULLNAME</a:t>
            </a:r>
            <a:r>
              <a:rPr b="1" lang="en" sz="3400">
                <a:solidFill>
                  <a:schemeClr val="dk1"/>
                </a:solidFill>
                <a:latin typeface="PT Sans Narrow"/>
                <a:ea typeface="PT Sans Narrow"/>
                <a:cs typeface="PT Sans Narrow"/>
                <a:sym typeface="PT Sans Narrow"/>
              </a:rPr>
              <a:t>: Celebrities </a:t>
            </a:r>
            <a:endParaRPr b="1" sz="3500">
              <a:latin typeface="PT Sans Narrow"/>
              <a:ea typeface="PT Sans Narrow"/>
              <a:cs typeface="PT Sans Narrow"/>
              <a:sym typeface="PT Sans Narrow"/>
            </a:endParaRPr>
          </a:p>
        </p:txBody>
      </p:sp>
      <p:sp>
        <p:nvSpPr>
          <p:cNvPr id="104" name="Google Shape;104;p15"/>
          <p:cNvSpPr txBox="1"/>
          <p:nvPr/>
        </p:nvSpPr>
        <p:spPr>
          <a:xfrm>
            <a:off x="0" y="3924060"/>
            <a:ext cx="5141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DEFINITION</a:t>
            </a:r>
            <a:endParaRPr b="1" sz="1800">
              <a:latin typeface="PT Sans Narrow"/>
              <a:ea typeface="PT Sans Narrow"/>
              <a:cs typeface="PT Sans Narrow"/>
              <a:sym typeface="PT Sans Narrow"/>
            </a:endParaRPr>
          </a:p>
        </p:txBody>
      </p:sp>
      <p:sp>
        <p:nvSpPr>
          <p:cNvPr id="105" name="Google Shape;105;p15"/>
          <p:cNvSpPr txBox="1"/>
          <p:nvPr/>
        </p:nvSpPr>
        <p:spPr>
          <a:xfrm>
            <a:off x="5141700" y="3929485"/>
            <a:ext cx="4002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SQL QUERY</a:t>
            </a:r>
            <a:endParaRPr b="1" sz="1800">
              <a:latin typeface="PT Sans Narrow"/>
              <a:ea typeface="PT Sans Narrow"/>
              <a:cs typeface="PT Sans Narrow"/>
              <a:sym typeface="PT Sans Narrow"/>
            </a:endParaRPr>
          </a:p>
        </p:txBody>
      </p:sp>
      <p:sp>
        <p:nvSpPr>
          <p:cNvPr id="106" name="Google Shape;106;p15"/>
          <p:cNvSpPr txBox="1"/>
          <p:nvPr/>
        </p:nvSpPr>
        <p:spPr>
          <a:xfrm>
            <a:off x="0" y="4395300"/>
            <a:ext cx="5141400" cy="4839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lang="en">
                <a:solidFill>
                  <a:schemeClr val="dk1"/>
                </a:solidFill>
                <a:latin typeface="PT Sans Narrow"/>
                <a:ea typeface="PT Sans Narrow"/>
                <a:cs typeface="PT Sans Narrow"/>
                <a:sym typeface="PT Sans Narrow"/>
              </a:rPr>
              <a:t>If we ran this SQL query it would display the celebrities in </a:t>
            </a:r>
            <a:r>
              <a:rPr b="1" lang="en">
                <a:solidFill>
                  <a:schemeClr val="dk1"/>
                </a:solidFill>
                <a:latin typeface="PT Sans Narrow"/>
                <a:ea typeface="PT Sans Narrow"/>
                <a:cs typeface="PT Sans Narrow"/>
                <a:sym typeface="PT Sans Narrow"/>
              </a:rPr>
              <a:t>ascending </a:t>
            </a:r>
            <a:r>
              <a:rPr lang="en">
                <a:solidFill>
                  <a:schemeClr val="dk1"/>
                </a:solidFill>
                <a:latin typeface="PT Sans Narrow"/>
                <a:ea typeface="PT Sans Narrow"/>
                <a:cs typeface="PT Sans Narrow"/>
                <a:sym typeface="PT Sans Narrow"/>
              </a:rPr>
              <a:t>order by age.</a:t>
            </a:r>
            <a:endParaRPr>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a:solidFill>
                <a:schemeClr val="dk1"/>
              </a:solidFill>
              <a:latin typeface="PT Sans Narrow"/>
              <a:ea typeface="PT Sans Narrow"/>
              <a:cs typeface="PT Sans Narrow"/>
              <a:sym typeface="PT Sans Narrow"/>
            </a:endParaRPr>
          </a:p>
        </p:txBody>
      </p:sp>
      <p:pic>
        <p:nvPicPr>
          <p:cNvPr id="107" name="Google Shape;107;p15"/>
          <p:cNvPicPr preferRelativeResize="0"/>
          <p:nvPr/>
        </p:nvPicPr>
        <p:blipFill>
          <a:blip r:embed="rId10">
            <a:alphaModFix/>
          </a:blip>
          <a:stretch>
            <a:fillRect/>
          </a:stretch>
        </p:blipFill>
        <p:spPr>
          <a:xfrm>
            <a:off x="-9201" y="3879781"/>
            <a:ext cx="410400" cy="410400"/>
          </a:xfrm>
          <a:prstGeom prst="rect">
            <a:avLst/>
          </a:prstGeom>
          <a:noFill/>
          <a:ln>
            <a:noFill/>
          </a:ln>
        </p:spPr>
      </p:pic>
      <p:sp>
        <p:nvSpPr>
          <p:cNvPr id="108" name="Google Shape;108;p15"/>
          <p:cNvSpPr txBox="1"/>
          <p:nvPr/>
        </p:nvSpPr>
        <p:spPr>
          <a:xfrm>
            <a:off x="3642380" y="4882500"/>
            <a:ext cx="4831800" cy="26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500">
                <a:latin typeface="Roboto Mono"/>
                <a:ea typeface="Roboto Mono"/>
                <a:cs typeface="Roboto Mono"/>
                <a:sym typeface="Roboto Mono"/>
              </a:rPr>
              <a:t>Images from  </a:t>
            </a:r>
            <a:r>
              <a:rPr i="1" lang="en" sz="500" u="sng">
                <a:solidFill>
                  <a:schemeClr val="hlink"/>
                </a:solidFill>
                <a:latin typeface="Roboto Mono"/>
                <a:ea typeface="Roboto Mono"/>
                <a:cs typeface="Roboto Mono"/>
                <a:sym typeface="Roboto Mono"/>
                <a:hlinkClick r:id="rId11"/>
              </a:rPr>
              <a:t>Wikimedia Commons</a:t>
            </a:r>
            <a:r>
              <a:rPr i="1" lang="en" sz="500">
                <a:latin typeface="Roboto Mono"/>
                <a:ea typeface="Roboto Mono"/>
                <a:cs typeface="Roboto Mono"/>
                <a:sym typeface="Roboto Mono"/>
              </a:rPr>
              <a:t> </a:t>
            </a:r>
            <a:r>
              <a:rPr lang="en" sz="500">
                <a:latin typeface="Roboto Mono"/>
                <a:ea typeface="Roboto Mono"/>
                <a:cs typeface="Roboto Mono"/>
                <a:sym typeface="Roboto Mono"/>
              </a:rPr>
              <a:t>and icon made by </a:t>
            </a:r>
            <a:r>
              <a:rPr lang="en" sz="500" u="sng">
                <a:solidFill>
                  <a:schemeClr val="hlink"/>
                </a:solidFill>
                <a:latin typeface="Roboto Mono"/>
                <a:ea typeface="Roboto Mono"/>
                <a:cs typeface="Roboto Mono"/>
                <a:sym typeface="Roboto Mono"/>
                <a:hlinkClick r:id="rId12"/>
              </a:rPr>
              <a:t>FreePik</a:t>
            </a:r>
            <a:r>
              <a:rPr lang="en" sz="500">
                <a:latin typeface="Roboto Mono"/>
                <a:ea typeface="Roboto Mono"/>
                <a:cs typeface="Roboto Mono"/>
                <a:sym typeface="Roboto Mono"/>
              </a:rPr>
              <a:t> and </a:t>
            </a:r>
            <a:r>
              <a:rPr lang="en" sz="500" u="sng">
                <a:solidFill>
                  <a:schemeClr val="hlink"/>
                </a:solidFill>
                <a:latin typeface="Roboto Mono"/>
                <a:ea typeface="Roboto Mono"/>
                <a:cs typeface="Roboto Mono"/>
                <a:sym typeface="Roboto Mono"/>
                <a:hlinkClick r:id="rId13"/>
              </a:rPr>
              <a:t>SmashIcons</a:t>
            </a:r>
            <a:r>
              <a:rPr lang="en" sz="500">
                <a:latin typeface="Roboto Mono"/>
                <a:ea typeface="Roboto Mono"/>
                <a:cs typeface="Roboto Mono"/>
                <a:sym typeface="Roboto Mono"/>
              </a:rPr>
              <a:t> from Flaticon</a:t>
            </a:r>
            <a:endParaRPr sz="500">
              <a:latin typeface="Roboto Mono"/>
              <a:ea typeface="Roboto Mono"/>
              <a:cs typeface="Roboto Mono"/>
              <a:sym typeface="Roboto Mono"/>
            </a:endParaRPr>
          </a:p>
        </p:txBody>
      </p:sp>
      <p:cxnSp>
        <p:nvCxnSpPr>
          <p:cNvPr id="109" name="Google Shape;109;p15"/>
          <p:cNvCxnSpPr/>
          <p:nvPr/>
        </p:nvCxnSpPr>
        <p:spPr>
          <a:xfrm>
            <a:off x="0" y="830097"/>
            <a:ext cx="9153600" cy="9300"/>
          </a:xfrm>
          <a:prstGeom prst="straightConnector1">
            <a:avLst/>
          </a:prstGeom>
          <a:noFill/>
          <a:ln cap="flat" cmpd="sng" w="9525">
            <a:solidFill>
              <a:srgbClr val="7F7F7F"/>
            </a:solidFill>
            <a:prstDash val="dash"/>
            <a:round/>
            <a:headEnd len="sm" w="sm" type="none"/>
            <a:tailEnd len="sm" w="sm" type="none"/>
          </a:ln>
        </p:spPr>
      </p:cxnSp>
      <p:sp>
        <p:nvSpPr>
          <p:cNvPr id="110" name="Google Shape;110;p15"/>
          <p:cNvSpPr txBox="1"/>
          <p:nvPr/>
        </p:nvSpPr>
        <p:spPr>
          <a:xfrm>
            <a:off x="3453550" y="-95242"/>
            <a:ext cx="5844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91CC04"/>
                </a:highlight>
                <a:latin typeface="Roboto Mono"/>
                <a:ea typeface="Roboto Mono"/>
                <a:cs typeface="Roboto Mono"/>
                <a:sym typeface="Roboto Mono"/>
              </a:rPr>
              <a:t>ORDER BY is used to sort the result-set in ascending or descending order. ORDER BY sorts the records in ascending order by default. To sort the records in descending order, use the DESC keyword.</a:t>
            </a:r>
            <a:endParaRPr b="1" i="1" sz="1100" u="sng">
              <a:solidFill>
                <a:schemeClr val="dk1"/>
              </a:solidFill>
              <a:highlight>
                <a:srgbClr val="F5C84C"/>
              </a:highlight>
              <a:latin typeface="Roboto Mono"/>
              <a:ea typeface="Roboto Mono"/>
              <a:cs typeface="Roboto Mono"/>
              <a:sym typeface="Roboto Mono"/>
            </a:endParaRPr>
          </a:p>
        </p:txBody>
      </p:sp>
      <p:pic>
        <p:nvPicPr>
          <p:cNvPr id="111" name="Google Shape;111;p15">
            <a:hlinkClick r:id="rId14"/>
          </p:cNvPr>
          <p:cNvPicPr preferRelativeResize="0"/>
          <p:nvPr/>
        </p:nvPicPr>
        <p:blipFill>
          <a:blip r:embed="rId15">
            <a:alphaModFix/>
          </a:blip>
          <a:stretch>
            <a:fillRect/>
          </a:stretch>
        </p:blipFill>
        <p:spPr>
          <a:xfrm>
            <a:off x="110641" y="4892799"/>
            <a:ext cx="635060" cy="233700"/>
          </a:xfrm>
          <a:prstGeom prst="rect">
            <a:avLst/>
          </a:prstGeom>
          <a:noFill/>
          <a:ln>
            <a:noFill/>
          </a:ln>
        </p:spPr>
      </p:pic>
      <p:pic>
        <p:nvPicPr>
          <p:cNvPr id="112" name="Google Shape;112;p15">
            <a:hlinkClick r:id="rId16"/>
          </p:cNvPr>
          <p:cNvPicPr preferRelativeResize="0"/>
          <p:nvPr/>
        </p:nvPicPr>
        <p:blipFill>
          <a:blip r:embed="rId17">
            <a:alphaModFix/>
          </a:blip>
          <a:stretch>
            <a:fillRect/>
          </a:stretch>
        </p:blipFill>
        <p:spPr>
          <a:xfrm>
            <a:off x="822225" y="4886049"/>
            <a:ext cx="1324300" cy="233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p:nvPr/>
        </p:nvSpPr>
        <p:spPr>
          <a:xfrm>
            <a:off x="-66196" y="325626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Holland</a:t>
            </a:r>
            <a:endParaRPr b="1">
              <a:latin typeface="Source Code Pro"/>
              <a:ea typeface="Source Code Pro"/>
              <a:cs typeface="Source Code Pro"/>
              <a:sym typeface="Source Code Pro"/>
            </a:endParaRPr>
          </a:p>
        </p:txBody>
      </p:sp>
      <p:sp>
        <p:nvSpPr>
          <p:cNvPr id="118" name="Google Shape;118;p16"/>
          <p:cNvSpPr/>
          <p:nvPr/>
        </p:nvSpPr>
        <p:spPr>
          <a:xfrm>
            <a:off x="1477619" y="3264525"/>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Margot Robbie</a:t>
            </a:r>
            <a:endParaRPr b="1">
              <a:latin typeface="Source Code Pro"/>
              <a:ea typeface="Source Code Pro"/>
              <a:cs typeface="Source Code Pro"/>
              <a:sym typeface="Source Code Pro"/>
            </a:endParaRPr>
          </a:p>
        </p:txBody>
      </p:sp>
      <p:sp>
        <p:nvSpPr>
          <p:cNvPr id="119" name="Google Shape;119;p16"/>
          <p:cNvSpPr/>
          <p:nvPr/>
        </p:nvSpPr>
        <p:spPr>
          <a:xfrm>
            <a:off x="3013866" y="325701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Scarlett Johansson</a:t>
            </a:r>
            <a:endParaRPr b="1">
              <a:latin typeface="Source Code Pro"/>
              <a:ea typeface="Source Code Pro"/>
              <a:cs typeface="Source Code Pro"/>
              <a:sym typeface="Source Code Pro"/>
            </a:endParaRPr>
          </a:p>
        </p:txBody>
      </p:sp>
      <p:sp>
        <p:nvSpPr>
          <p:cNvPr id="120" name="Google Shape;120;p16"/>
          <p:cNvSpPr/>
          <p:nvPr/>
        </p:nvSpPr>
        <p:spPr>
          <a:xfrm>
            <a:off x="4547078" y="325684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endParaRPr b="1">
              <a:latin typeface="Source Code Pro"/>
              <a:ea typeface="Source Code Pro"/>
              <a:cs typeface="Source Code Pro"/>
              <a:sym typeface="Source Code Pro"/>
            </a:endParaRPr>
          </a:p>
          <a:p>
            <a:pPr indent="0" lvl="0" marL="0" rtl="0" algn="ctr">
              <a:spcBef>
                <a:spcPts val="0"/>
              </a:spcBef>
              <a:spcAft>
                <a:spcPts val="0"/>
              </a:spcAft>
              <a:buNone/>
            </a:pPr>
            <a:r>
              <a:rPr b="1" lang="en">
                <a:latin typeface="Source Code Pro"/>
                <a:ea typeface="Source Code Pro"/>
                <a:cs typeface="Source Code Pro"/>
                <a:sym typeface="Source Code Pro"/>
              </a:rPr>
              <a:t>Gal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Gadot</a:t>
            </a:r>
            <a:endParaRPr b="1">
              <a:latin typeface="Source Code Pro"/>
              <a:ea typeface="Source Code Pro"/>
              <a:cs typeface="Source Code Pro"/>
              <a:sym typeface="Source Code Pro"/>
            </a:endParaRPr>
          </a:p>
        </p:txBody>
      </p:sp>
      <p:cxnSp>
        <p:nvCxnSpPr>
          <p:cNvPr id="121" name="Google Shape;121;p16"/>
          <p:cNvCxnSpPr/>
          <p:nvPr/>
        </p:nvCxnSpPr>
        <p:spPr>
          <a:xfrm flipH="1">
            <a:off x="5141400" y="4192510"/>
            <a:ext cx="300" cy="696000"/>
          </a:xfrm>
          <a:prstGeom prst="straightConnector1">
            <a:avLst/>
          </a:prstGeom>
          <a:noFill/>
          <a:ln cap="flat" cmpd="sng" w="9525">
            <a:solidFill>
              <a:srgbClr val="7F7F7F"/>
            </a:solidFill>
            <a:prstDash val="dash"/>
            <a:round/>
            <a:headEnd len="sm" w="sm" type="none"/>
            <a:tailEnd len="sm" w="sm" type="none"/>
          </a:ln>
        </p:spPr>
      </p:cxnSp>
      <p:sp>
        <p:nvSpPr>
          <p:cNvPr id="122" name="Google Shape;122;p16"/>
          <p:cNvSpPr/>
          <p:nvPr/>
        </p:nvSpPr>
        <p:spPr>
          <a:xfrm>
            <a:off x="7004662" y="4049308"/>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123" name="Google Shape;123;p16"/>
          <p:cNvPicPr preferRelativeResize="0"/>
          <p:nvPr/>
        </p:nvPicPr>
        <p:blipFill>
          <a:blip r:embed="rId3">
            <a:alphaModFix/>
          </a:blip>
          <a:stretch>
            <a:fillRect/>
          </a:stretch>
        </p:blipFill>
        <p:spPr>
          <a:xfrm>
            <a:off x="4632763" y="1204192"/>
            <a:ext cx="1306601" cy="1578976"/>
          </a:xfrm>
          <a:prstGeom prst="rect">
            <a:avLst/>
          </a:prstGeom>
          <a:noFill/>
          <a:ln cap="flat" cmpd="sng" w="28575">
            <a:solidFill>
              <a:srgbClr val="000000"/>
            </a:solidFill>
            <a:prstDash val="solid"/>
            <a:round/>
            <a:headEnd len="sm" w="sm" type="none"/>
            <a:tailEnd len="sm" w="sm" type="none"/>
          </a:ln>
        </p:spPr>
      </p:pic>
      <p:pic>
        <p:nvPicPr>
          <p:cNvPr id="124" name="Google Shape;124;p16"/>
          <p:cNvPicPr preferRelativeResize="0"/>
          <p:nvPr/>
        </p:nvPicPr>
        <p:blipFill>
          <a:blip r:embed="rId4">
            <a:alphaModFix/>
          </a:blip>
          <a:stretch>
            <a:fillRect/>
          </a:stretch>
        </p:blipFill>
        <p:spPr>
          <a:xfrm>
            <a:off x="3099526" y="1208842"/>
            <a:ext cx="1306801" cy="1703049"/>
          </a:xfrm>
          <a:prstGeom prst="rect">
            <a:avLst/>
          </a:prstGeom>
          <a:noFill/>
          <a:ln cap="flat" cmpd="sng" w="28575">
            <a:solidFill>
              <a:srgbClr val="000000"/>
            </a:solidFill>
            <a:prstDash val="solid"/>
            <a:round/>
            <a:headEnd len="sm" w="sm" type="none"/>
            <a:tailEnd len="sm" w="sm" type="none"/>
          </a:ln>
        </p:spPr>
      </p:pic>
      <p:pic>
        <p:nvPicPr>
          <p:cNvPr id="125" name="Google Shape;125;p16"/>
          <p:cNvPicPr preferRelativeResize="0"/>
          <p:nvPr/>
        </p:nvPicPr>
        <p:blipFill>
          <a:blip r:embed="rId5">
            <a:alphaModFix/>
          </a:blip>
          <a:stretch>
            <a:fillRect/>
          </a:stretch>
        </p:blipFill>
        <p:spPr>
          <a:xfrm>
            <a:off x="1563218" y="1216225"/>
            <a:ext cx="1306800" cy="1784999"/>
          </a:xfrm>
          <a:prstGeom prst="rect">
            <a:avLst/>
          </a:prstGeom>
          <a:noFill/>
          <a:ln cap="flat" cmpd="sng" w="28575">
            <a:solidFill>
              <a:srgbClr val="000000"/>
            </a:solidFill>
            <a:prstDash val="solid"/>
            <a:round/>
            <a:headEnd len="sm" w="sm" type="none"/>
            <a:tailEnd len="sm" w="sm" type="none"/>
          </a:ln>
        </p:spPr>
      </p:pic>
      <p:pic>
        <p:nvPicPr>
          <p:cNvPr id="126" name="Google Shape;126;p16"/>
          <p:cNvPicPr preferRelativeResize="0"/>
          <p:nvPr/>
        </p:nvPicPr>
        <p:blipFill>
          <a:blip r:embed="rId6">
            <a:alphaModFix/>
          </a:blip>
          <a:stretch>
            <a:fillRect/>
          </a:stretch>
        </p:blipFill>
        <p:spPr>
          <a:xfrm>
            <a:off x="6173476" y="1197685"/>
            <a:ext cx="1306800" cy="1972924"/>
          </a:xfrm>
          <a:prstGeom prst="rect">
            <a:avLst/>
          </a:prstGeom>
          <a:noFill/>
          <a:ln cap="flat" cmpd="sng" w="28575">
            <a:solidFill>
              <a:srgbClr val="000000"/>
            </a:solidFill>
            <a:prstDash val="solid"/>
            <a:round/>
            <a:headEnd len="sm" w="sm" type="none"/>
            <a:tailEnd len="sm" w="sm" type="none"/>
          </a:ln>
        </p:spPr>
      </p:pic>
      <p:pic>
        <p:nvPicPr>
          <p:cNvPr id="127" name="Google Shape;127;p16"/>
          <p:cNvPicPr preferRelativeResize="0"/>
          <p:nvPr/>
        </p:nvPicPr>
        <p:blipFill>
          <a:blip r:embed="rId7">
            <a:alphaModFix/>
          </a:blip>
          <a:stretch>
            <a:fillRect/>
          </a:stretch>
        </p:blipFill>
        <p:spPr>
          <a:xfrm>
            <a:off x="19402" y="1208092"/>
            <a:ext cx="1306600" cy="1972925"/>
          </a:xfrm>
          <a:prstGeom prst="rect">
            <a:avLst/>
          </a:prstGeom>
          <a:noFill/>
          <a:ln cap="flat" cmpd="sng" w="28575">
            <a:solidFill>
              <a:srgbClr val="000000"/>
            </a:solidFill>
            <a:prstDash val="solid"/>
            <a:round/>
            <a:headEnd len="sm" w="sm" type="none"/>
            <a:tailEnd len="sm" w="sm" type="none"/>
          </a:ln>
        </p:spPr>
      </p:pic>
      <p:sp>
        <p:nvSpPr>
          <p:cNvPr id="128" name="Google Shape;128;p16"/>
          <p:cNvSpPr/>
          <p:nvPr/>
        </p:nvSpPr>
        <p:spPr>
          <a:xfrm>
            <a:off x="2354400" y="4033824"/>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29" name="Google Shape;129;p16"/>
          <p:cNvSpPr/>
          <p:nvPr/>
        </p:nvSpPr>
        <p:spPr>
          <a:xfrm>
            <a:off x="0" y="3875860"/>
            <a:ext cx="9144000" cy="410400"/>
          </a:xfrm>
          <a:prstGeom prst="rect">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30" name="Google Shape;130;p16"/>
          <p:cNvSpPr txBox="1"/>
          <p:nvPr/>
        </p:nvSpPr>
        <p:spPr>
          <a:xfrm>
            <a:off x="-76200" y="-94650"/>
            <a:ext cx="5026800" cy="92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5200">
                <a:solidFill>
                  <a:schemeClr val="dk1"/>
                </a:solidFill>
                <a:latin typeface="PT Sans Narrow"/>
                <a:ea typeface="PT Sans Narrow"/>
                <a:cs typeface="PT Sans Narrow"/>
                <a:sym typeface="PT Sans Narrow"/>
              </a:rPr>
              <a:t>SQL ORDER BY</a:t>
            </a:r>
            <a:endParaRPr b="1" sz="5300">
              <a:latin typeface="PT Sans Narrow"/>
              <a:ea typeface="PT Sans Narrow"/>
              <a:cs typeface="PT Sans Narrow"/>
              <a:sym typeface="PT Sans Narrow"/>
            </a:endParaRPr>
          </a:p>
        </p:txBody>
      </p:sp>
      <p:sp>
        <p:nvSpPr>
          <p:cNvPr id="131" name="Google Shape;131;p16"/>
          <p:cNvSpPr/>
          <p:nvPr/>
        </p:nvSpPr>
        <p:spPr>
          <a:xfrm>
            <a:off x="0" y="4909800"/>
            <a:ext cx="9911400" cy="2337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2" name="Google Shape;132;p16"/>
          <p:cNvSpPr txBox="1"/>
          <p:nvPr/>
        </p:nvSpPr>
        <p:spPr>
          <a:xfrm>
            <a:off x="5142000" y="4300955"/>
            <a:ext cx="4002300" cy="5541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b="1" lang="en" sz="1200">
                <a:solidFill>
                  <a:schemeClr val="dk1"/>
                </a:solidFill>
                <a:latin typeface="PT Sans Narrow"/>
                <a:ea typeface="PT Sans Narrow"/>
                <a:cs typeface="PT Sans Narrow"/>
                <a:sym typeface="PT Sans Narrow"/>
              </a:rPr>
              <a:t>SELECT *</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rPr b="1" lang="en" sz="1200">
                <a:solidFill>
                  <a:schemeClr val="dk1"/>
                </a:solidFill>
                <a:latin typeface="PT Sans Narrow"/>
                <a:ea typeface="PT Sans Narrow"/>
                <a:cs typeface="PT Sans Narrow"/>
                <a:sym typeface="PT Sans Narrow"/>
              </a:rPr>
              <a:t>FROM Celebrities</a:t>
            </a:r>
            <a:br>
              <a:rPr b="1" lang="en" sz="1200">
                <a:solidFill>
                  <a:schemeClr val="dk1"/>
                </a:solidFill>
                <a:latin typeface="PT Sans Narrow"/>
                <a:ea typeface="PT Sans Narrow"/>
                <a:cs typeface="PT Sans Narrow"/>
                <a:sym typeface="PT Sans Narrow"/>
              </a:rPr>
            </a:br>
            <a:r>
              <a:rPr b="1" lang="en" sz="1200">
                <a:solidFill>
                  <a:schemeClr val="dk1"/>
                </a:solidFill>
                <a:latin typeface="PT Sans Narrow"/>
                <a:ea typeface="PT Sans Narrow"/>
                <a:cs typeface="PT Sans Narrow"/>
                <a:sym typeface="PT Sans Narrow"/>
              </a:rPr>
              <a:t>ORDER BY AGE</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0" lvl="0" marL="171450" marR="0" rtl="0" algn="ctr">
              <a:spcBef>
                <a:spcPts val="0"/>
              </a:spcBef>
              <a:spcAft>
                <a:spcPts val="0"/>
              </a:spcAft>
              <a:buNone/>
            </a:pPr>
            <a:r>
              <a:t/>
            </a:r>
            <a:endParaRPr b="1" sz="1500">
              <a:latin typeface="PT Sans Narrow"/>
              <a:ea typeface="PT Sans Narrow"/>
              <a:cs typeface="PT Sans Narrow"/>
              <a:sym typeface="PT Sans Narrow"/>
            </a:endParaRPr>
          </a:p>
        </p:txBody>
      </p:sp>
      <p:pic>
        <p:nvPicPr>
          <p:cNvPr id="133" name="Google Shape;133;p16"/>
          <p:cNvPicPr preferRelativeResize="0"/>
          <p:nvPr/>
        </p:nvPicPr>
        <p:blipFill>
          <a:blip r:embed="rId8">
            <a:alphaModFix/>
          </a:blip>
          <a:stretch>
            <a:fillRect/>
          </a:stretch>
        </p:blipFill>
        <p:spPr>
          <a:xfrm>
            <a:off x="8554150" y="4850400"/>
            <a:ext cx="369300" cy="369300"/>
          </a:xfrm>
          <a:prstGeom prst="rect">
            <a:avLst/>
          </a:prstGeom>
          <a:noFill/>
          <a:ln>
            <a:noFill/>
          </a:ln>
        </p:spPr>
      </p:pic>
      <p:pic>
        <p:nvPicPr>
          <p:cNvPr id="134" name="Google Shape;134;p16"/>
          <p:cNvPicPr preferRelativeResize="0"/>
          <p:nvPr/>
        </p:nvPicPr>
        <p:blipFill>
          <a:blip r:embed="rId9">
            <a:alphaModFix/>
          </a:blip>
          <a:stretch>
            <a:fillRect/>
          </a:stretch>
        </p:blipFill>
        <p:spPr>
          <a:xfrm>
            <a:off x="7728291" y="1195736"/>
            <a:ext cx="1306616" cy="1972937"/>
          </a:xfrm>
          <a:prstGeom prst="rect">
            <a:avLst/>
          </a:prstGeom>
          <a:noFill/>
          <a:ln cap="flat" cmpd="sng" w="28575">
            <a:solidFill>
              <a:srgbClr val="000000"/>
            </a:solidFill>
            <a:prstDash val="solid"/>
            <a:round/>
            <a:headEnd len="sm" w="sm" type="none"/>
            <a:tailEnd len="sm" w="sm" type="none"/>
          </a:ln>
        </p:spPr>
      </p:pic>
      <p:sp>
        <p:nvSpPr>
          <p:cNvPr id="135" name="Google Shape;135;p16"/>
          <p:cNvSpPr/>
          <p:nvPr/>
        </p:nvSpPr>
        <p:spPr>
          <a:xfrm>
            <a:off x="7642626" y="2568136"/>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63</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136" name="Google Shape;136;p16"/>
          <p:cNvSpPr/>
          <p:nvPr/>
        </p:nvSpPr>
        <p:spPr>
          <a:xfrm>
            <a:off x="-48736" y="2580342"/>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24</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English</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137" name="Google Shape;137;p16"/>
          <p:cNvSpPr/>
          <p:nvPr/>
        </p:nvSpPr>
        <p:spPr>
          <a:xfrm>
            <a:off x="6100926" y="2570235"/>
            <a:ext cx="1465800" cy="6756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Source Code Pro"/>
                <a:ea typeface="Source Code Pro"/>
                <a:cs typeface="Source Code Pro"/>
                <a:sym typeface="Source Code Pro"/>
              </a:rPr>
              <a:t>AGE: 48</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American</a:t>
            </a:r>
            <a:endParaRPr b="1" sz="1000">
              <a:latin typeface="Source Code Pro"/>
              <a:ea typeface="Source Code Pro"/>
              <a:cs typeface="Source Code Pro"/>
              <a:sym typeface="Source Code Pro"/>
            </a:endParaRPr>
          </a:p>
        </p:txBody>
      </p:sp>
      <p:sp>
        <p:nvSpPr>
          <p:cNvPr id="138" name="Google Shape;138;p16"/>
          <p:cNvSpPr/>
          <p:nvPr/>
        </p:nvSpPr>
        <p:spPr>
          <a:xfrm>
            <a:off x="1476806" y="2588850"/>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29</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Australian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139" name="Google Shape;139;p16"/>
          <p:cNvSpPr/>
          <p:nvPr/>
        </p:nvSpPr>
        <p:spPr>
          <a:xfrm>
            <a:off x="3030501" y="2581017"/>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140" name="Google Shape;140;p16"/>
          <p:cNvSpPr/>
          <p:nvPr/>
        </p:nvSpPr>
        <p:spPr>
          <a:xfrm>
            <a:off x="4559226" y="2581017"/>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Israeli</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cxnSp>
        <p:nvCxnSpPr>
          <p:cNvPr id="141" name="Google Shape;141;p16"/>
          <p:cNvCxnSpPr/>
          <p:nvPr/>
        </p:nvCxnSpPr>
        <p:spPr>
          <a:xfrm>
            <a:off x="0" y="830097"/>
            <a:ext cx="9153600" cy="9300"/>
          </a:xfrm>
          <a:prstGeom prst="straightConnector1">
            <a:avLst/>
          </a:prstGeom>
          <a:noFill/>
          <a:ln cap="flat" cmpd="sng" w="9525">
            <a:solidFill>
              <a:srgbClr val="7F7F7F"/>
            </a:solidFill>
            <a:prstDash val="dash"/>
            <a:round/>
            <a:headEnd len="sm" w="sm" type="none"/>
            <a:tailEnd len="sm" w="sm" type="none"/>
          </a:ln>
        </p:spPr>
      </p:cxnSp>
      <p:sp>
        <p:nvSpPr>
          <p:cNvPr id="142" name="Google Shape;142;p16"/>
          <p:cNvSpPr txBox="1"/>
          <p:nvPr/>
        </p:nvSpPr>
        <p:spPr>
          <a:xfrm>
            <a:off x="-76200" y="700777"/>
            <a:ext cx="50268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3400">
                <a:solidFill>
                  <a:schemeClr val="dk1"/>
                </a:solidFill>
                <a:latin typeface="PT Sans Narrow"/>
                <a:ea typeface="PT Sans Narrow"/>
                <a:cs typeface="PT Sans Narrow"/>
                <a:sym typeface="PT Sans Narrow"/>
              </a:rPr>
              <a:t>TABLE </a:t>
            </a:r>
            <a:r>
              <a:rPr b="1" lang="en" sz="3400">
                <a:solidFill>
                  <a:schemeClr val="dk1"/>
                </a:solidFill>
                <a:latin typeface="PT Sans Narrow"/>
                <a:ea typeface="PT Sans Narrow"/>
                <a:cs typeface="PT Sans Narrow"/>
                <a:sym typeface="PT Sans Narrow"/>
              </a:rPr>
              <a:t>FULLNAME</a:t>
            </a:r>
            <a:r>
              <a:rPr b="1" lang="en" sz="3400">
                <a:solidFill>
                  <a:schemeClr val="dk1"/>
                </a:solidFill>
                <a:latin typeface="PT Sans Narrow"/>
                <a:ea typeface="PT Sans Narrow"/>
                <a:cs typeface="PT Sans Narrow"/>
                <a:sym typeface="PT Sans Narrow"/>
              </a:rPr>
              <a:t>: Celebrities </a:t>
            </a:r>
            <a:endParaRPr b="1" sz="3500">
              <a:latin typeface="PT Sans Narrow"/>
              <a:ea typeface="PT Sans Narrow"/>
              <a:cs typeface="PT Sans Narrow"/>
              <a:sym typeface="PT Sans Narrow"/>
            </a:endParaRPr>
          </a:p>
        </p:txBody>
      </p:sp>
      <p:sp>
        <p:nvSpPr>
          <p:cNvPr id="143" name="Google Shape;143;p16"/>
          <p:cNvSpPr txBox="1"/>
          <p:nvPr/>
        </p:nvSpPr>
        <p:spPr>
          <a:xfrm>
            <a:off x="0" y="3924060"/>
            <a:ext cx="5141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RESULTS</a:t>
            </a:r>
            <a:endParaRPr b="1" sz="1800">
              <a:latin typeface="PT Sans Narrow"/>
              <a:ea typeface="PT Sans Narrow"/>
              <a:cs typeface="PT Sans Narrow"/>
              <a:sym typeface="PT Sans Narrow"/>
            </a:endParaRPr>
          </a:p>
        </p:txBody>
      </p:sp>
      <p:sp>
        <p:nvSpPr>
          <p:cNvPr id="144" name="Google Shape;144;p16"/>
          <p:cNvSpPr txBox="1"/>
          <p:nvPr/>
        </p:nvSpPr>
        <p:spPr>
          <a:xfrm>
            <a:off x="5141700" y="3929485"/>
            <a:ext cx="4002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SQL QUERY</a:t>
            </a:r>
            <a:endParaRPr b="1" sz="1800">
              <a:latin typeface="PT Sans Narrow"/>
              <a:ea typeface="PT Sans Narrow"/>
              <a:cs typeface="PT Sans Narrow"/>
              <a:sym typeface="PT Sans Narrow"/>
            </a:endParaRPr>
          </a:p>
        </p:txBody>
      </p:sp>
      <p:sp>
        <p:nvSpPr>
          <p:cNvPr id="145" name="Google Shape;145;p16"/>
          <p:cNvSpPr txBox="1"/>
          <p:nvPr/>
        </p:nvSpPr>
        <p:spPr>
          <a:xfrm>
            <a:off x="0" y="4395300"/>
            <a:ext cx="5141400" cy="4839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lang="en">
                <a:solidFill>
                  <a:schemeClr val="dk1"/>
                </a:solidFill>
                <a:latin typeface="PT Sans Narrow"/>
                <a:ea typeface="PT Sans Narrow"/>
                <a:cs typeface="PT Sans Narrow"/>
                <a:sym typeface="PT Sans Narrow"/>
              </a:rPr>
              <a:t>C</a:t>
            </a:r>
            <a:r>
              <a:rPr lang="en">
                <a:solidFill>
                  <a:schemeClr val="dk1"/>
                </a:solidFill>
                <a:latin typeface="PT Sans Narrow"/>
                <a:ea typeface="PT Sans Narrow"/>
                <a:cs typeface="PT Sans Narrow"/>
                <a:sym typeface="PT Sans Narrow"/>
              </a:rPr>
              <a:t>elebrities are in </a:t>
            </a:r>
            <a:r>
              <a:rPr b="1" lang="en">
                <a:solidFill>
                  <a:schemeClr val="dk1"/>
                </a:solidFill>
                <a:latin typeface="PT Sans Narrow"/>
                <a:ea typeface="PT Sans Narrow"/>
                <a:cs typeface="PT Sans Narrow"/>
                <a:sym typeface="PT Sans Narrow"/>
              </a:rPr>
              <a:t>ascending </a:t>
            </a:r>
            <a:r>
              <a:rPr lang="en">
                <a:solidFill>
                  <a:schemeClr val="dk1"/>
                </a:solidFill>
                <a:latin typeface="PT Sans Narrow"/>
                <a:ea typeface="PT Sans Narrow"/>
                <a:cs typeface="PT Sans Narrow"/>
                <a:sym typeface="PT Sans Narrow"/>
              </a:rPr>
              <a:t>order by age; from youngest to oldest.</a:t>
            </a:r>
            <a:endParaRPr>
              <a:solidFill>
                <a:schemeClr val="dk1"/>
              </a:solidFill>
              <a:latin typeface="PT Sans Narrow"/>
              <a:ea typeface="PT Sans Narrow"/>
              <a:cs typeface="PT Sans Narrow"/>
              <a:sym typeface="PT Sans Narrow"/>
            </a:endParaRPr>
          </a:p>
        </p:txBody>
      </p:sp>
      <p:sp>
        <p:nvSpPr>
          <p:cNvPr id="146" name="Google Shape;146;p16"/>
          <p:cNvSpPr/>
          <p:nvPr/>
        </p:nvSpPr>
        <p:spPr>
          <a:xfrm>
            <a:off x="7642628" y="3244078"/>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Hanks</a:t>
            </a:r>
            <a:endParaRPr b="1">
              <a:latin typeface="Source Code Pro"/>
              <a:ea typeface="Source Code Pro"/>
              <a:cs typeface="Source Code Pro"/>
              <a:sym typeface="Source Code Pro"/>
            </a:endParaRPr>
          </a:p>
        </p:txBody>
      </p:sp>
      <p:sp>
        <p:nvSpPr>
          <p:cNvPr id="147" name="Google Shape;147;p16"/>
          <p:cNvSpPr/>
          <p:nvPr/>
        </p:nvSpPr>
        <p:spPr>
          <a:xfrm>
            <a:off x="6087952" y="3246156"/>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Dwayne Johnson</a:t>
            </a:r>
            <a:endParaRPr b="1">
              <a:latin typeface="Source Code Pro"/>
              <a:ea typeface="Source Code Pro"/>
              <a:cs typeface="Source Code Pro"/>
              <a:sym typeface="Source Code Pro"/>
            </a:endParaRPr>
          </a:p>
        </p:txBody>
      </p:sp>
      <p:pic>
        <p:nvPicPr>
          <p:cNvPr id="148" name="Google Shape;148;p16"/>
          <p:cNvPicPr preferRelativeResize="0"/>
          <p:nvPr/>
        </p:nvPicPr>
        <p:blipFill>
          <a:blip r:embed="rId10">
            <a:alphaModFix/>
          </a:blip>
          <a:stretch>
            <a:fillRect/>
          </a:stretch>
        </p:blipFill>
        <p:spPr>
          <a:xfrm>
            <a:off x="-9201" y="3879781"/>
            <a:ext cx="410400" cy="410400"/>
          </a:xfrm>
          <a:prstGeom prst="rect">
            <a:avLst/>
          </a:prstGeom>
          <a:noFill/>
          <a:ln>
            <a:noFill/>
          </a:ln>
        </p:spPr>
      </p:pic>
      <p:sp>
        <p:nvSpPr>
          <p:cNvPr id="149" name="Google Shape;149;p16"/>
          <p:cNvSpPr txBox="1"/>
          <p:nvPr/>
        </p:nvSpPr>
        <p:spPr>
          <a:xfrm>
            <a:off x="3642380" y="4882500"/>
            <a:ext cx="4831800" cy="26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500">
                <a:latin typeface="Roboto Mono"/>
                <a:ea typeface="Roboto Mono"/>
                <a:cs typeface="Roboto Mono"/>
                <a:sym typeface="Roboto Mono"/>
              </a:rPr>
              <a:t>Images from  </a:t>
            </a:r>
            <a:r>
              <a:rPr i="1" lang="en" sz="500" u="sng">
                <a:solidFill>
                  <a:schemeClr val="hlink"/>
                </a:solidFill>
                <a:latin typeface="Roboto Mono"/>
                <a:ea typeface="Roboto Mono"/>
                <a:cs typeface="Roboto Mono"/>
                <a:sym typeface="Roboto Mono"/>
                <a:hlinkClick r:id="rId11"/>
              </a:rPr>
              <a:t>Wikimedia Commons</a:t>
            </a:r>
            <a:r>
              <a:rPr i="1" lang="en" sz="500">
                <a:latin typeface="Roboto Mono"/>
                <a:ea typeface="Roboto Mono"/>
                <a:cs typeface="Roboto Mono"/>
                <a:sym typeface="Roboto Mono"/>
              </a:rPr>
              <a:t> </a:t>
            </a:r>
            <a:r>
              <a:rPr lang="en" sz="500">
                <a:latin typeface="Roboto Mono"/>
                <a:ea typeface="Roboto Mono"/>
                <a:cs typeface="Roboto Mono"/>
                <a:sym typeface="Roboto Mono"/>
              </a:rPr>
              <a:t>and icon made by </a:t>
            </a:r>
            <a:r>
              <a:rPr lang="en" sz="500" u="sng">
                <a:solidFill>
                  <a:schemeClr val="hlink"/>
                </a:solidFill>
                <a:latin typeface="Roboto Mono"/>
                <a:ea typeface="Roboto Mono"/>
                <a:cs typeface="Roboto Mono"/>
                <a:sym typeface="Roboto Mono"/>
                <a:hlinkClick r:id="rId12"/>
              </a:rPr>
              <a:t>FreePik</a:t>
            </a:r>
            <a:r>
              <a:rPr lang="en" sz="500">
                <a:latin typeface="Roboto Mono"/>
                <a:ea typeface="Roboto Mono"/>
                <a:cs typeface="Roboto Mono"/>
                <a:sym typeface="Roboto Mono"/>
              </a:rPr>
              <a:t> and </a:t>
            </a:r>
            <a:r>
              <a:rPr lang="en" sz="500" u="sng">
                <a:solidFill>
                  <a:schemeClr val="hlink"/>
                </a:solidFill>
                <a:latin typeface="Roboto Mono"/>
                <a:ea typeface="Roboto Mono"/>
                <a:cs typeface="Roboto Mono"/>
                <a:sym typeface="Roboto Mono"/>
                <a:hlinkClick r:id="rId13"/>
              </a:rPr>
              <a:t>SmashIcons</a:t>
            </a:r>
            <a:r>
              <a:rPr lang="en" sz="500">
                <a:latin typeface="Roboto Mono"/>
                <a:ea typeface="Roboto Mono"/>
                <a:cs typeface="Roboto Mono"/>
                <a:sym typeface="Roboto Mono"/>
              </a:rPr>
              <a:t> from Flaticon</a:t>
            </a:r>
            <a:endParaRPr sz="500">
              <a:latin typeface="Roboto Mono"/>
              <a:ea typeface="Roboto Mono"/>
              <a:cs typeface="Roboto Mono"/>
              <a:sym typeface="Roboto Mono"/>
            </a:endParaRPr>
          </a:p>
        </p:txBody>
      </p:sp>
      <p:sp>
        <p:nvSpPr>
          <p:cNvPr id="150" name="Google Shape;150;p16"/>
          <p:cNvSpPr txBox="1"/>
          <p:nvPr/>
        </p:nvSpPr>
        <p:spPr>
          <a:xfrm>
            <a:off x="3453550" y="-95242"/>
            <a:ext cx="5844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91CC04"/>
                </a:highlight>
                <a:latin typeface="Roboto Mono"/>
                <a:ea typeface="Roboto Mono"/>
                <a:cs typeface="Roboto Mono"/>
                <a:sym typeface="Roboto Mono"/>
              </a:rPr>
              <a:t>ORDER BY is used to sort the result-set in ascending or descending order. ORDER BY sorts the records in ascending order by default. To sort the records in descending order, use the DESC keyword.</a:t>
            </a:r>
            <a:r>
              <a:rPr b="1" i="1" lang="en" sz="1100" u="sng">
                <a:solidFill>
                  <a:schemeClr val="dk1"/>
                </a:solidFill>
                <a:highlight>
                  <a:srgbClr val="F5C84C"/>
                </a:highlight>
                <a:latin typeface="Roboto Mono"/>
                <a:ea typeface="Roboto Mono"/>
                <a:cs typeface="Roboto Mono"/>
                <a:sym typeface="Roboto Mono"/>
              </a:rPr>
              <a:t>ASC A to Z or 1 to 100, DESC Z to A or 100 to 1.</a:t>
            </a:r>
            <a:endParaRPr b="1" i="1" sz="1100" u="sng">
              <a:solidFill>
                <a:schemeClr val="dk1"/>
              </a:solidFill>
              <a:highlight>
                <a:srgbClr val="F5C84C"/>
              </a:highlight>
              <a:latin typeface="Roboto Mono"/>
              <a:ea typeface="Roboto Mono"/>
              <a:cs typeface="Roboto Mono"/>
              <a:sym typeface="Roboto Mono"/>
            </a:endParaRPr>
          </a:p>
        </p:txBody>
      </p:sp>
      <p:pic>
        <p:nvPicPr>
          <p:cNvPr id="151" name="Google Shape;151;p16">
            <a:hlinkClick r:id="rId14"/>
          </p:cNvPr>
          <p:cNvPicPr preferRelativeResize="0"/>
          <p:nvPr/>
        </p:nvPicPr>
        <p:blipFill>
          <a:blip r:embed="rId15">
            <a:alphaModFix/>
          </a:blip>
          <a:stretch>
            <a:fillRect/>
          </a:stretch>
        </p:blipFill>
        <p:spPr>
          <a:xfrm>
            <a:off x="110641" y="4892799"/>
            <a:ext cx="635060" cy="233700"/>
          </a:xfrm>
          <a:prstGeom prst="rect">
            <a:avLst/>
          </a:prstGeom>
          <a:noFill/>
          <a:ln>
            <a:noFill/>
          </a:ln>
        </p:spPr>
      </p:pic>
      <p:pic>
        <p:nvPicPr>
          <p:cNvPr id="152" name="Google Shape;152;p16">
            <a:hlinkClick r:id="rId16"/>
          </p:cNvPr>
          <p:cNvPicPr preferRelativeResize="0"/>
          <p:nvPr/>
        </p:nvPicPr>
        <p:blipFill>
          <a:blip r:embed="rId17">
            <a:alphaModFix/>
          </a:blip>
          <a:stretch>
            <a:fillRect/>
          </a:stretch>
        </p:blipFill>
        <p:spPr>
          <a:xfrm>
            <a:off x="822225" y="4886049"/>
            <a:ext cx="1324300" cy="23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p:nvPr/>
        </p:nvSpPr>
        <p:spPr>
          <a:xfrm>
            <a:off x="-66196" y="325626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Holland</a:t>
            </a:r>
            <a:endParaRPr b="1">
              <a:latin typeface="Source Code Pro"/>
              <a:ea typeface="Source Code Pro"/>
              <a:cs typeface="Source Code Pro"/>
              <a:sym typeface="Source Code Pro"/>
            </a:endParaRPr>
          </a:p>
        </p:txBody>
      </p:sp>
      <p:sp>
        <p:nvSpPr>
          <p:cNvPr id="158" name="Google Shape;158;p17"/>
          <p:cNvSpPr/>
          <p:nvPr/>
        </p:nvSpPr>
        <p:spPr>
          <a:xfrm>
            <a:off x="1477619" y="3264525"/>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Margot Robbie</a:t>
            </a:r>
            <a:endParaRPr b="1">
              <a:latin typeface="Source Code Pro"/>
              <a:ea typeface="Source Code Pro"/>
              <a:cs typeface="Source Code Pro"/>
              <a:sym typeface="Source Code Pro"/>
            </a:endParaRPr>
          </a:p>
        </p:txBody>
      </p:sp>
      <p:sp>
        <p:nvSpPr>
          <p:cNvPr id="159" name="Google Shape;159;p17"/>
          <p:cNvSpPr/>
          <p:nvPr/>
        </p:nvSpPr>
        <p:spPr>
          <a:xfrm>
            <a:off x="3013866" y="325701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Scarlett Johansson</a:t>
            </a:r>
            <a:endParaRPr b="1">
              <a:latin typeface="Source Code Pro"/>
              <a:ea typeface="Source Code Pro"/>
              <a:cs typeface="Source Code Pro"/>
              <a:sym typeface="Source Code Pro"/>
            </a:endParaRPr>
          </a:p>
        </p:txBody>
      </p:sp>
      <p:sp>
        <p:nvSpPr>
          <p:cNvPr id="160" name="Google Shape;160;p17"/>
          <p:cNvSpPr/>
          <p:nvPr/>
        </p:nvSpPr>
        <p:spPr>
          <a:xfrm>
            <a:off x="4547078" y="325684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endParaRPr b="1">
              <a:latin typeface="Source Code Pro"/>
              <a:ea typeface="Source Code Pro"/>
              <a:cs typeface="Source Code Pro"/>
              <a:sym typeface="Source Code Pro"/>
            </a:endParaRPr>
          </a:p>
          <a:p>
            <a:pPr indent="0" lvl="0" marL="0" rtl="0" algn="ctr">
              <a:spcBef>
                <a:spcPts val="0"/>
              </a:spcBef>
              <a:spcAft>
                <a:spcPts val="0"/>
              </a:spcAft>
              <a:buNone/>
            </a:pPr>
            <a:r>
              <a:rPr b="1" lang="en">
                <a:latin typeface="Source Code Pro"/>
                <a:ea typeface="Source Code Pro"/>
                <a:cs typeface="Source Code Pro"/>
                <a:sym typeface="Source Code Pro"/>
              </a:rPr>
              <a:t>Gal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Gadot</a:t>
            </a:r>
            <a:endParaRPr b="1">
              <a:latin typeface="Source Code Pro"/>
              <a:ea typeface="Source Code Pro"/>
              <a:cs typeface="Source Code Pro"/>
              <a:sym typeface="Source Code Pro"/>
            </a:endParaRPr>
          </a:p>
        </p:txBody>
      </p:sp>
      <p:cxnSp>
        <p:nvCxnSpPr>
          <p:cNvPr id="161" name="Google Shape;161;p17"/>
          <p:cNvCxnSpPr/>
          <p:nvPr/>
        </p:nvCxnSpPr>
        <p:spPr>
          <a:xfrm flipH="1">
            <a:off x="5141400" y="4192510"/>
            <a:ext cx="300" cy="696000"/>
          </a:xfrm>
          <a:prstGeom prst="straightConnector1">
            <a:avLst/>
          </a:prstGeom>
          <a:noFill/>
          <a:ln cap="flat" cmpd="sng" w="9525">
            <a:solidFill>
              <a:srgbClr val="7F7F7F"/>
            </a:solidFill>
            <a:prstDash val="dash"/>
            <a:round/>
            <a:headEnd len="sm" w="sm" type="none"/>
            <a:tailEnd len="sm" w="sm" type="none"/>
          </a:ln>
        </p:spPr>
      </p:cxnSp>
      <p:sp>
        <p:nvSpPr>
          <p:cNvPr id="162" name="Google Shape;162;p17"/>
          <p:cNvSpPr/>
          <p:nvPr/>
        </p:nvSpPr>
        <p:spPr>
          <a:xfrm>
            <a:off x="7004662" y="4049308"/>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163" name="Google Shape;163;p17"/>
          <p:cNvPicPr preferRelativeResize="0"/>
          <p:nvPr/>
        </p:nvPicPr>
        <p:blipFill>
          <a:blip r:embed="rId3">
            <a:alphaModFix/>
          </a:blip>
          <a:stretch>
            <a:fillRect/>
          </a:stretch>
        </p:blipFill>
        <p:spPr>
          <a:xfrm>
            <a:off x="4632763" y="1204192"/>
            <a:ext cx="1306601" cy="1578976"/>
          </a:xfrm>
          <a:prstGeom prst="rect">
            <a:avLst/>
          </a:prstGeom>
          <a:noFill/>
          <a:ln cap="flat" cmpd="sng" w="28575">
            <a:solidFill>
              <a:srgbClr val="000000"/>
            </a:solidFill>
            <a:prstDash val="solid"/>
            <a:round/>
            <a:headEnd len="sm" w="sm" type="none"/>
            <a:tailEnd len="sm" w="sm" type="none"/>
          </a:ln>
        </p:spPr>
      </p:pic>
      <p:pic>
        <p:nvPicPr>
          <p:cNvPr id="164" name="Google Shape;164;p17"/>
          <p:cNvPicPr preferRelativeResize="0"/>
          <p:nvPr/>
        </p:nvPicPr>
        <p:blipFill>
          <a:blip r:embed="rId4">
            <a:alphaModFix/>
          </a:blip>
          <a:stretch>
            <a:fillRect/>
          </a:stretch>
        </p:blipFill>
        <p:spPr>
          <a:xfrm>
            <a:off x="3099526" y="1208842"/>
            <a:ext cx="1306801" cy="1703049"/>
          </a:xfrm>
          <a:prstGeom prst="rect">
            <a:avLst/>
          </a:prstGeom>
          <a:noFill/>
          <a:ln cap="flat" cmpd="sng" w="28575">
            <a:solidFill>
              <a:srgbClr val="000000"/>
            </a:solidFill>
            <a:prstDash val="solid"/>
            <a:round/>
            <a:headEnd len="sm" w="sm" type="none"/>
            <a:tailEnd len="sm" w="sm" type="none"/>
          </a:ln>
        </p:spPr>
      </p:pic>
      <p:pic>
        <p:nvPicPr>
          <p:cNvPr id="165" name="Google Shape;165;p17"/>
          <p:cNvPicPr preferRelativeResize="0"/>
          <p:nvPr/>
        </p:nvPicPr>
        <p:blipFill>
          <a:blip r:embed="rId5">
            <a:alphaModFix/>
          </a:blip>
          <a:stretch>
            <a:fillRect/>
          </a:stretch>
        </p:blipFill>
        <p:spPr>
          <a:xfrm>
            <a:off x="1563218" y="1216225"/>
            <a:ext cx="1306800" cy="1784999"/>
          </a:xfrm>
          <a:prstGeom prst="rect">
            <a:avLst/>
          </a:prstGeom>
          <a:noFill/>
          <a:ln cap="flat" cmpd="sng" w="28575">
            <a:solidFill>
              <a:srgbClr val="000000"/>
            </a:solidFill>
            <a:prstDash val="solid"/>
            <a:round/>
            <a:headEnd len="sm" w="sm" type="none"/>
            <a:tailEnd len="sm" w="sm" type="none"/>
          </a:ln>
        </p:spPr>
      </p:pic>
      <p:pic>
        <p:nvPicPr>
          <p:cNvPr id="166" name="Google Shape;166;p17"/>
          <p:cNvPicPr preferRelativeResize="0"/>
          <p:nvPr/>
        </p:nvPicPr>
        <p:blipFill>
          <a:blip r:embed="rId6">
            <a:alphaModFix/>
          </a:blip>
          <a:stretch>
            <a:fillRect/>
          </a:stretch>
        </p:blipFill>
        <p:spPr>
          <a:xfrm>
            <a:off x="6173476" y="1197685"/>
            <a:ext cx="1306800" cy="1972924"/>
          </a:xfrm>
          <a:prstGeom prst="rect">
            <a:avLst/>
          </a:prstGeom>
          <a:noFill/>
          <a:ln cap="flat" cmpd="sng" w="28575">
            <a:solidFill>
              <a:srgbClr val="000000"/>
            </a:solidFill>
            <a:prstDash val="solid"/>
            <a:round/>
            <a:headEnd len="sm" w="sm" type="none"/>
            <a:tailEnd len="sm" w="sm" type="none"/>
          </a:ln>
        </p:spPr>
      </p:pic>
      <p:pic>
        <p:nvPicPr>
          <p:cNvPr id="167" name="Google Shape;167;p17"/>
          <p:cNvPicPr preferRelativeResize="0"/>
          <p:nvPr/>
        </p:nvPicPr>
        <p:blipFill>
          <a:blip r:embed="rId7">
            <a:alphaModFix/>
          </a:blip>
          <a:stretch>
            <a:fillRect/>
          </a:stretch>
        </p:blipFill>
        <p:spPr>
          <a:xfrm>
            <a:off x="19402" y="1208092"/>
            <a:ext cx="1306600" cy="1972925"/>
          </a:xfrm>
          <a:prstGeom prst="rect">
            <a:avLst/>
          </a:prstGeom>
          <a:noFill/>
          <a:ln cap="flat" cmpd="sng" w="28575">
            <a:solidFill>
              <a:srgbClr val="000000"/>
            </a:solidFill>
            <a:prstDash val="solid"/>
            <a:round/>
            <a:headEnd len="sm" w="sm" type="none"/>
            <a:tailEnd len="sm" w="sm" type="none"/>
          </a:ln>
        </p:spPr>
      </p:pic>
      <p:sp>
        <p:nvSpPr>
          <p:cNvPr id="168" name="Google Shape;168;p17"/>
          <p:cNvSpPr/>
          <p:nvPr/>
        </p:nvSpPr>
        <p:spPr>
          <a:xfrm>
            <a:off x="2354400" y="4033824"/>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9" name="Google Shape;169;p17"/>
          <p:cNvSpPr/>
          <p:nvPr/>
        </p:nvSpPr>
        <p:spPr>
          <a:xfrm>
            <a:off x="0" y="3875860"/>
            <a:ext cx="9144000" cy="410400"/>
          </a:xfrm>
          <a:prstGeom prst="rect">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0" name="Google Shape;170;p17"/>
          <p:cNvSpPr txBox="1"/>
          <p:nvPr/>
        </p:nvSpPr>
        <p:spPr>
          <a:xfrm>
            <a:off x="-100519" y="-94650"/>
            <a:ext cx="5026800" cy="92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5200">
                <a:solidFill>
                  <a:schemeClr val="dk1"/>
                </a:solidFill>
                <a:latin typeface="PT Sans Narrow"/>
                <a:ea typeface="PT Sans Narrow"/>
                <a:cs typeface="PT Sans Narrow"/>
                <a:sym typeface="PT Sans Narrow"/>
              </a:rPr>
              <a:t>SQL ORDER BY</a:t>
            </a:r>
            <a:endParaRPr b="1" sz="5300">
              <a:latin typeface="PT Sans Narrow"/>
              <a:ea typeface="PT Sans Narrow"/>
              <a:cs typeface="PT Sans Narrow"/>
              <a:sym typeface="PT Sans Narrow"/>
            </a:endParaRPr>
          </a:p>
        </p:txBody>
      </p:sp>
      <p:sp>
        <p:nvSpPr>
          <p:cNvPr id="171" name="Google Shape;171;p17"/>
          <p:cNvSpPr/>
          <p:nvPr/>
        </p:nvSpPr>
        <p:spPr>
          <a:xfrm>
            <a:off x="0" y="4909800"/>
            <a:ext cx="9911400" cy="2337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2" name="Google Shape;172;p17"/>
          <p:cNvSpPr txBox="1"/>
          <p:nvPr/>
        </p:nvSpPr>
        <p:spPr>
          <a:xfrm>
            <a:off x="5142000" y="4300955"/>
            <a:ext cx="4002300" cy="5541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b="1" lang="en" sz="1200">
                <a:solidFill>
                  <a:schemeClr val="dk1"/>
                </a:solidFill>
                <a:latin typeface="PT Sans Narrow"/>
                <a:ea typeface="PT Sans Narrow"/>
                <a:cs typeface="PT Sans Narrow"/>
                <a:sym typeface="PT Sans Narrow"/>
              </a:rPr>
              <a:t>SELECT *</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rPr b="1" lang="en" sz="1200">
                <a:solidFill>
                  <a:schemeClr val="dk1"/>
                </a:solidFill>
                <a:latin typeface="PT Sans Narrow"/>
                <a:ea typeface="PT Sans Narrow"/>
                <a:cs typeface="PT Sans Narrow"/>
                <a:sym typeface="PT Sans Narrow"/>
              </a:rPr>
              <a:t>FROM Celebrities</a:t>
            </a:r>
            <a:br>
              <a:rPr b="1" lang="en" sz="1200">
                <a:solidFill>
                  <a:schemeClr val="dk1"/>
                </a:solidFill>
                <a:latin typeface="PT Sans Narrow"/>
                <a:ea typeface="PT Sans Narrow"/>
                <a:cs typeface="PT Sans Narrow"/>
                <a:sym typeface="PT Sans Narrow"/>
              </a:rPr>
            </a:br>
            <a:r>
              <a:rPr b="1" lang="en" sz="1200">
                <a:solidFill>
                  <a:schemeClr val="dk1"/>
                </a:solidFill>
                <a:latin typeface="PT Sans Narrow"/>
                <a:ea typeface="PT Sans Narrow"/>
                <a:cs typeface="PT Sans Narrow"/>
                <a:sym typeface="PT Sans Narrow"/>
              </a:rPr>
              <a:t>ORDER BY NATIONALITY DESC</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0" lvl="0" marL="171450" marR="0" rtl="0" algn="ctr">
              <a:spcBef>
                <a:spcPts val="0"/>
              </a:spcBef>
              <a:spcAft>
                <a:spcPts val="0"/>
              </a:spcAft>
              <a:buNone/>
            </a:pPr>
            <a:r>
              <a:t/>
            </a:r>
            <a:endParaRPr b="1" sz="1500">
              <a:latin typeface="PT Sans Narrow"/>
              <a:ea typeface="PT Sans Narrow"/>
              <a:cs typeface="PT Sans Narrow"/>
              <a:sym typeface="PT Sans Narrow"/>
            </a:endParaRPr>
          </a:p>
        </p:txBody>
      </p:sp>
      <p:pic>
        <p:nvPicPr>
          <p:cNvPr id="173" name="Google Shape;173;p17"/>
          <p:cNvPicPr preferRelativeResize="0"/>
          <p:nvPr/>
        </p:nvPicPr>
        <p:blipFill>
          <a:blip r:embed="rId8">
            <a:alphaModFix/>
          </a:blip>
          <a:stretch>
            <a:fillRect/>
          </a:stretch>
        </p:blipFill>
        <p:spPr>
          <a:xfrm>
            <a:off x="8554150" y="4850400"/>
            <a:ext cx="369300" cy="369300"/>
          </a:xfrm>
          <a:prstGeom prst="rect">
            <a:avLst/>
          </a:prstGeom>
          <a:noFill/>
          <a:ln>
            <a:noFill/>
          </a:ln>
        </p:spPr>
      </p:pic>
      <p:pic>
        <p:nvPicPr>
          <p:cNvPr id="174" name="Google Shape;174;p17"/>
          <p:cNvPicPr preferRelativeResize="0"/>
          <p:nvPr/>
        </p:nvPicPr>
        <p:blipFill>
          <a:blip r:embed="rId9">
            <a:alphaModFix/>
          </a:blip>
          <a:stretch>
            <a:fillRect/>
          </a:stretch>
        </p:blipFill>
        <p:spPr>
          <a:xfrm>
            <a:off x="7728291" y="1195736"/>
            <a:ext cx="1306616" cy="1972937"/>
          </a:xfrm>
          <a:prstGeom prst="rect">
            <a:avLst/>
          </a:prstGeom>
          <a:noFill/>
          <a:ln cap="flat" cmpd="sng" w="28575">
            <a:solidFill>
              <a:srgbClr val="000000"/>
            </a:solidFill>
            <a:prstDash val="solid"/>
            <a:round/>
            <a:headEnd len="sm" w="sm" type="none"/>
            <a:tailEnd len="sm" w="sm" type="none"/>
          </a:ln>
        </p:spPr>
      </p:pic>
      <p:sp>
        <p:nvSpPr>
          <p:cNvPr id="175" name="Google Shape;175;p17"/>
          <p:cNvSpPr/>
          <p:nvPr/>
        </p:nvSpPr>
        <p:spPr>
          <a:xfrm>
            <a:off x="7642626" y="2568136"/>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63</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176" name="Google Shape;176;p17"/>
          <p:cNvSpPr/>
          <p:nvPr/>
        </p:nvSpPr>
        <p:spPr>
          <a:xfrm>
            <a:off x="-48736" y="2580342"/>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24</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English</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177" name="Google Shape;177;p17"/>
          <p:cNvSpPr/>
          <p:nvPr/>
        </p:nvSpPr>
        <p:spPr>
          <a:xfrm>
            <a:off x="6100926" y="2570235"/>
            <a:ext cx="1465800" cy="6756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Source Code Pro"/>
                <a:ea typeface="Source Code Pro"/>
                <a:cs typeface="Source Code Pro"/>
                <a:sym typeface="Source Code Pro"/>
              </a:rPr>
              <a:t>AGE: 48</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American</a:t>
            </a:r>
            <a:endParaRPr b="1" sz="1000">
              <a:latin typeface="Source Code Pro"/>
              <a:ea typeface="Source Code Pro"/>
              <a:cs typeface="Source Code Pro"/>
              <a:sym typeface="Source Code Pro"/>
            </a:endParaRPr>
          </a:p>
        </p:txBody>
      </p:sp>
      <p:sp>
        <p:nvSpPr>
          <p:cNvPr id="178" name="Google Shape;178;p17"/>
          <p:cNvSpPr/>
          <p:nvPr/>
        </p:nvSpPr>
        <p:spPr>
          <a:xfrm>
            <a:off x="1476806" y="2588850"/>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29</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Australian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179" name="Google Shape;179;p17"/>
          <p:cNvSpPr/>
          <p:nvPr/>
        </p:nvSpPr>
        <p:spPr>
          <a:xfrm>
            <a:off x="3030501" y="2581017"/>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180" name="Google Shape;180;p17"/>
          <p:cNvSpPr/>
          <p:nvPr/>
        </p:nvSpPr>
        <p:spPr>
          <a:xfrm>
            <a:off x="4559226" y="2581017"/>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Israeli</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181" name="Google Shape;181;p17"/>
          <p:cNvSpPr txBox="1"/>
          <p:nvPr/>
        </p:nvSpPr>
        <p:spPr>
          <a:xfrm>
            <a:off x="3453550" y="-95242"/>
            <a:ext cx="5844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91CC04"/>
                </a:highlight>
                <a:latin typeface="Roboto Mono"/>
                <a:ea typeface="Roboto Mono"/>
                <a:cs typeface="Roboto Mono"/>
                <a:sym typeface="Roboto Mono"/>
              </a:rPr>
              <a:t>ORDER BY is used to sort the result-set in ascending or descending order. ORDER BY sorts the records in ascending order by default. To sort the records in descending order, use the DESC keyword.</a:t>
            </a:r>
            <a:r>
              <a:rPr b="1" i="1" lang="en" sz="1100" u="sng">
                <a:solidFill>
                  <a:schemeClr val="dk1"/>
                </a:solidFill>
                <a:highlight>
                  <a:srgbClr val="F5C84C"/>
                </a:highlight>
                <a:latin typeface="Roboto Mono"/>
                <a:ea typeface="Roboto Mono"/>
                <a:cs typeface="Roboto Mono"/>
                <a:sym typeface="Roboto Mono"/>
              </a:rPr>
              <a:t>ASC A to Z or 1 to 100, DESC Z to A or 100 to 1.</a:t>
            </a:r>
            <a:endParaRPr b="1" i="1" sz="1100" u="sng">
              <a:solidFill>
                <a:schemeClr val="dk1"/>
              </a:solidFill>
              <a:highlight>
                <a:srgbClr val="F5C84C"/>
              </a:highlight>
              <a:latin typeface="Roboto Mono"/>
              <a:ea typeface="Roboto Mono"/>
              <a:cs typeface="Roboto Mono"/>
              <a:sym typeface="Roboto Mono"/>
            </a:endParaRPr>
          </a:p>
        </p:txBody>
      </p:sp>
      <p:cxnSp>
        <p:nvCxnSpPr>
          <p:cNvPr id="182" name="Google Shape;182;p17"/>
          <p:cNvCxnSpPr/>
          <p:nvPr/>
        </p:nvCxnSpPr>
        <p:spPr>
          <a:xfrm>
            <a:off x="0" y="854416"/>
            <a:ext cx="9153600" cy="9300"/>
          </a:xfrm>
          <a:prstGeom prst="straightConnector1">
            <a:avLst/>
          </a:prstGeom>
          <a:noFill/>
          <a:ln cap="flat" cmpd="sng" w="9525">
            <a:solidFill>
              <a:srgbClr val="7F7F7F"/>
            </a:solidFill>
            <a:prstDash val="dash"/>
            <a:round/>
            <a:headEnd len="sm" w="sm" type="none"/>
            <a:tailEnd len="sm" w="sm" type="none"/>
          </a:ln>
        </p:spPr>
      </p:cxnSp>
      <p:sp>
        <p:nvSpPr>
          <p:cNvPr id="183" name="Google Shape;183;p17"/>
          <p:cNvSpPr txBox="1"/>
          <p:nvPr/>
        </p:nvSpPr>
        <p:spPr>
          <a:xfrm>
            <a:off x="-76200" y="700777"/>
            <a:ext cx="50268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3400">
                <a:solidFill>
                  <a:schemeClr val="dk1"/>
                </a:solidFill>
                <a:latin typeface="PT Sans Narrow"/>
                <a:ea typeface="PT Sans Narrow"/>
                <a:cs typeface="PT Sans Narrow"/>
                <a:sym typeface="PT Sans Narrow"/>
              </a:rPr>
              <a:t>TABLE </a:t>
            </a:r>
            <a:r>
              <a:rPr b="1" lang="en" sz="3400">
                <a:solidFill>
                  <a:schemeClr val="dk1"/>
                </a:solidFill>
                <a:latin typeface="PT Sans Narrow"/>
                <a:ea typeface="PT Sans Narrow"/>
                <a:cs typeface="PT Sans Narrow"/>
                <a:sym typeface="PT Sans Narrow"/>
              </a:rPr>
              <a:t>FULLNAME</a:t>
            </a:r>
            <a:r>
              <a:rPr b="1" lang="en" sz="3400">
                <a:solidFill>
                  <a:schemeClr val="dk1"/>
                </a:solidFill>
                <a:latin typeface="PT Sans Narrow"/>
                <a:ea typeface="PT Sans Narrow"/>
                <a:cs typeface="PT Sans Narrow"/>
                <a:sym typeface="PT Sans Narrow"/>
              </a:rPr>
              <a:t>: Celebrities </a:t>
            </a:r>
            <a:endParaRPr b="1" sz="3500">
              <a:latin typeface="PT Sans Narrow"/>
              <a:ea typeface="PT Sans Narrow"/>
              <a:cs typeface="PT Sans Narrow"/>
              <a:sym typeface="PT Sans Narrow"/>
            </a:endParaRPr>
          </a:p>
        </p:txBody>
      </p:sp>
      <p:sp>
        <p:nvSpPr>
          <p:cNvPr id="184" name="Google Shape;184;p17"/>
          <p:cNvSpPr txBox="1"/>
          <p:nvPr/>
        </p:nvSpPr>
        <p:spPr>
          <a:xfrm>
            <a:off x="0" y="3924060"/>
            <a:ext cx="5141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DEFINITION</a:t>
            </a:r>
            <a:endParaRPr b="1" sz="1800">
              <a:latin typeface="PT Sans Narrow"/>
              <a:ea typeface="PT Sans Narrow"/>
              <a:cs typeface="PT Sans Narrow"/>
              <a:sym typeface="PT Sans Narrow"/>
            </a:endParaRPr>
          </a:p>
        </p:txBody>
      </p:sp>
      <p:sp>
        <p:nvSpPr>
          <p:cNvPr id="185" name="Google Shape;185;p17"/>
          <p:cNvSpPr txBox="1"/>
          <p:nvPr/>
        </p:nvSpPr>
        <p:spPr>
          <a:xfrm>
            <a:off x="5141700" y="3929485"/>
            <a:ext cx="4002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SQL QUERY</a:t>
            </a:r>
            <a:endParaRPr b="1" sz="1800">
              <a:latin typeface="PT Sans Narrow"/>
              <a:ea typeface="PT Sans Narrow"/>
              <a:cs typeface="PT Sans Narrow"/>
              <a:sym typeface="PT Sans Narrow"/>
            </a:endParaRPr>
          </a:p>
        </p:txBody>
      </p:sp>
      <p:sp>
        <p:nvSpPr>
          <p:cNvPr id="186" name="Google Shape;186;p17"/>
          <p:cNvSpPr txBox="1"/>
          <p:nvPr/>
        </p:nvSpPr>
        <p:spPr>
          <a:xfrm>
            <a:off x="0" y="4395300"/>
            <a:ext cx="5141400" cy="4839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lang="en">
                <a:solidFill>
                  <a:schemeClr val="dk1"/>
                </a:solidFill>
                <a:latin typeface="PT Sans Narrow"/>
                <a:ea typeface="PT Sans Narrow"/>
                <a:cs typeface="PT Sans Narrow"/>
                <a:sym typeface="PT Sans Narrow"/>
              </a:rPr>
              <a:t>If we ran this SQL query it would display the celebrities in </a:t>
            </a:r>
            <a:r>
              <a:rPr b="1" lang="en">
                <a:solidFill>
                  <a:schemeClr val="dk1"/>
                </a:solidFill>
                <a:latin typeface="PT Sans Narrow"/>
                <a:ea typeface="PT Sans Narrow"/>
                <a:cs typeface="PT Sans Narrow"/>
                <a:sym typeface="PT Sans Narrow"/>
              </a:rPr>
              <a:t>descending </a:t>
            </a:r>
            <a:r>
              <a:rPr lang="en">
                <a:solidFill>
                  <a:schemeClr val="dk1"/>
                </a:solidFill>
                <a:latin typeface="PT Sans Narrow"/>
                <a:ea typeface="PT Sans Narrow"/>
                <a:cs typeface="PT Sans Narrow"/>
                <a:sym typeface="PT Sans Narrow"/>
              </a:rPr>
              <a:t>order by nationality.</a:t>
            </a:r>
            <a:endParaRPr>
              <a:solidFill>
                <a:schemeClr val="dk1"/>
              </a:solidFill>
              <a:latin typeface="PT Sans Narrow"/>
              <a:ea typeface="PT Sans Narrow"/>
              <a:cs typeface="PT Sans Narrow"/>
              <a:sym typeface="PT Sans Narrow"/>
            </a:endParaRPr>
          </a:p>
        </p:txBody>
      </p:sp>
      <p:sp>
        <p:nvSpPr>
          <p:cNvPr id="187" name="Google Shape;187;p17"/>
          <p:cNvSpPr/>
          <p:nvPr/>
        </p:nvSpPr>
        <p:spPr>
          <a:xfrm>
            <a:off x="7642628" y="3244078"/>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Hanks</a:t>
            </a:r>
            <a:endParaRPr b="1">
              <a:latin typeface="Source Code Pro"/>
              <a:ea typeface="Source Code Pro"/>
              <a:cs typeface="Source Code Pro"/>
              <a:sym typeface="Source Code Pro"/>
            </a:endParaRPr>
          </a:p>
        </p:txBody>
      </p:sp>
      <p:sp>
        <p:nvSpPr>
          <p:cNvPr id="188" name="Google Shape;188;p17"/>
          <p:cNvSpPr/>
          <p:nvPr/>
        </p:nvSpPr>
        <p:spPr>
          <a:xfrm>
            <a:off x="6087952" y="3246156"/>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Dwayne Johnson</a:t>
            </a:r>
            <a:endParaRPr b="1">
              <a:latin typeface="Source Code Pro"/>
              <a:ea typeface="Source Code Pro"/>
              <a:cs typeface="Source Code Pro"/>
              <a:sym typeface="Source Code Pro"/>
            </a:endParaRPr>
          </a:p>
        </p:txBody>
      </p:sp>
      <p:pic>
        <p:nvPicPr>
          <p:cNvPr id="189" name="Google Shape;189;p17"/>
          <p:cNvPicPr preferRelativeResize="0"/>
          <p:nvPr/>
        </p:nvPicPr>
        <p:blipFill>
          <a:blip r:embed="rId10">
            <a:alphaModFix/>
          </a:blip>
          <a:stretch>
            <a:fillRect/>
          </a:stretch>
        </p:blipFill>
        <p:spPr>
          <a:xfrm>
            <a:off x="-9201" y="3879781"/>
            <a:ext cx="410400" cy="410400"/>
          </a:xfrm>
          <a:prstGeom prst="rect">
            <a:avLst/>
          </a:prstGeom>
          <a:noFill/>
          <a:ln>
            <a:noFill/>
          </a:ln>
        </p:spPr>
      </p:pic>
      <p:sp>
        <p:nvSpPr>
          <p:cNvPr id="190" name="Google Shape;190;p17"/>
          <p:cNvSpPr txBox="1"/>
          <p:nvPr/>
        </p:nvSpPr>
        <p:spPr>
          <a:xfrm>
            <a:off x="3642380" y="4882500"/>
            <a:ext cx="4831800" cy="26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500">
                <a:latin typeface="Roboto Mono"/>
                <a:ea typeface="Roboto Mono"/>
                <a:cs typeface="Roboto Mono"/>
                <a:sym typeface="Roboto Mono"/>
              </a:rPr>
              <a:t>Images from  </a:t>
            </a:r>
            <a:r>
              <a:rPr i="1" lang="en" sz="500" u="sng">
                <a:solidFill>
                  <a:schemeClr val="hlink"/>
                </a:solidFill>
                <a:latin typeface="Roboto Mono"/>
                <a:ea typeface="Roboto Mono"/>
                <a:cs typeface="Roboto Mono"/>
                <a:sym typeface="Roboto Mono"/>
                <a:hlinkClick r:id="rId11"/>
              </a:rPr>
              <a:t>Wikimedia Commons</a:t>
            </a:r>
            <a:r>
              <a:rPr i="1" lang="en" sz="500">
                <a:latin typeface="Roboto Mono"/>
                <a:ea typeface="Roboto Mono"/>
                <a:cs typeface="Roboto Mono"/>
                <a:sym typeface="Roboto Mono"/>
              </a:rPr>
              <a:t> </a:t>
            </a:r>
            <a:r>
              <a:rPr lang="en" sz="500">
                <a:latin typeface="Roboto Mono"/>
                <a:ea typeface="Roboto Mono"/>
                <a:cs typeface="Roboto Mono"/>
                <a:sym typeface="Roboto Mono"/>
              </a:rPr>
              <a:t>and icon made by </a:t>
            </a:r>
            <a:r>
              <a:rPr lang="en" sz="500" u="sng">
                <a:solidFill>
                  <a:schemeClr val="hlink"/>
                </a:solidFill>
                <a:latin typeface="Roboto Mono"/>
                <a:ea typeface="Roboto Mono"/>
                <a:cs typeface="Roboto Mono"/>
                <a:sym typeface="Roboto Mono"/>
                <a:hlinkClick r:id="rId12"/>
              </a:rPr>
              <a:t>FreePik</a:t>
            </a:r>
            <a:r>
              <a:rPr lang="en" sz="500">
                <a:latin typeface="Roboto Mono"/>
                <a:ea typeface="Roboto Mono"/>
                <a:cs typeface="Roboto Mono"/>
                <a:sym typeface="Roboto Mono"/>
              </a:rPr>
              <a:t> and </a:t>
            </a:r>
            <a:r>
              <a:rPr lang="en" sz="500" u="sng">
                <a:solidFill>
                  <a:schemeClr val="hlink"/>
                </a:solidFill>
                <a:latin typeface="Roboto Mono"/>
                <a:ea typeface="Roboto Mono"/>
                <a:cs typeface="Roboto Mono"/>
                <a:sym typeface="Roboto Mono"/>
                <a:hlinkClick r:id="rId13"/>
              </a:rPr>
              <a:t>SmashIcons</a:t>
            </a:r>
            <a:r>
              <a:rPr lang="en" sz="500">
                <a:latin typeface="Roboto Mono"/>
                <a:ea typeface="Roboto Mono"/>
                <a:cs typeface="Roboto Mono"/>
                <a:sym typeface="Roboto Mono"/>
              </a:rPr>
              <a:t> from Flaticon</a:t>
            </a:r>
            <a:endParaRPr sz="500">
              <a:latin typeface="Roboto Mono"/>
              <a:ea typeface="Roboto Mono"/>
              <a:cs typeface="Roboto Mono"/>
              <a:sym typeface="Roboto Mono"/>
            </a:endParaRPr>
          </a:p>
        </p:txBody>
      </p:sp>
      <p:pic>
        <p:nvPicPr>
          <p:cNvPr id="191" name="Google Shape;191;p17">
            <a:hlinkClick r:id="rId14"/>
          </p:cNvPr>
          <p:cNvPicPr preferRelativeResize="0"/>
          <p:nvPr/>
        </p:nvPicPr>
        <p:blipFill>
          <a:blip r:embed="rId15">
            <a:alphaModFix/>
          </a:blip>
          <a:stretch>
            <a:fillRect/>
          </a:stretch>
        </p:blipFill>
        <p:spPr>
          <a:xfrm>
            <a:off x="110641" y="4892799"/>
            <a:ext cx="635060" cy="233700"/>
          </a:xfrm>
          <a:prstGeom prst="rect">
            <a:avLst/>
          </a:prstGeom>
          <a:noFill/>
          <a:ln>
            <a:noFill/>
          </a:ln>
        </p:spPr>
      </p:pic>
      <p:pic>
        <p:nvPicPr>
          <p:cNvPr id="192" name="Google Shape;192;p17">
            <a:hlinkClick r:id="rId16"/>
          </p:cNvPr>
          <p:cNvPicPr preferRelativeResize="0"/>
          <p:nvPr/>
        </p:nvPicPr>
        <p:blipFill>
          <a:blip r:embed="rId17">
            <a:alphaModFix/>
          </a:blip>
          <a:stretch>
            <a:fillRect/>
          </a:stretch>
        </p:blipFill>
        <p:spPr>
          <a:xfrm>
            <a:off x="822225" y="4886049"/>
            <a:ext cx="1324300" cy="233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8"/>
          <p:cNvSpPr/>
          <p:nvPr/>
        </p:nvSpPr>
        <p:spPr>
          <a:xfrm>
            <a:off x="1485554" y="3292129"/>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Holland</a:t>
            </a:r>
            <a:endParaRPr b="1">
              <a:latin typeface="Source Code Pro"/>
              <a:ea typeface="Source Code Pro"/>
              <a:cs typeface="Source Code Pro"/>
              <a:sym typeface="Source Code Pro"/>
            </a:endParaRPr>
          </a:p>
        </p:txBody>
      </p:sp>
      <p:sp>
        <p:nvSpPr>
          <p:cNvPr id="198" name="Google Shape;198;p18"/>
          <p:cNvSpPr/>
          <p:nvPr/>
        </p:nvSpPr>
        <p:spPr>
          <a:xfrm>
            <a:off x="3046269" y="3267750"/>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Margot Robbie</a:t>
            </a:r>
            <a:endParaRPr b="1">
              <a:latin typeface="Source Code Pro"/>
              <a:ea typeface="Source Code Pro"/>
              <a:cs typeface="Source Code Pro"/>
              <a:sym typeface="Source Code Pro"/>
            </a:endParaRPr>
          </a:p>
        </p:txBody>
      </p:sp>
      <p:sp>
        <p:nvSpPr>
          <p:cNvPr id="199" name="Google Shape;199;p18"/>
          <p:cNvSpPr/>
          <p:nvPr/>
        </p:nvSpPr>
        <p:spPr>
          <a:xfrm>
            <a:off x="7728066" y="3245736"/>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Scarlett Johansson</a:t>
            </a:r>
            <a:endParaRPr b="1">
              <a:latin typeface="Source Code Pro"/>
              <a:ea typeface="Source Code Pro"/>
              <a:cs typeface="Source Code Pro"/>
              <a:sym typeface="Source Code Pro"/>
            </a:endParaRPr>
          </a:p>
        </p:txBody>
      </p:sp>
      <p:sp>
        <p:nvSpPr>
          <p:cNvPr id="200" name="Google Shape;200;p18"/>
          <p:cNvSpPr/>
          <p:nvPr/>
        </p:nvSpPr>
        <p:spPr>
          <a:xfrm>
            <a:off x="-74347" y="3270398"/>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endParaRPr b="1">
              <a:latin typeface="Source Code Pro"/>
              <a:ea typeface="Source Code Pro"/>
              <a:cs typeface="Source Code Pro"/>
              <a:sym typeface="Source Code Pro"/>
            </a:endParaRPr>
          </a:p>
          <a:p>
            <a:pPr indent="0" lvl="0" marL="0" rtl="0" algn="ctr">
              <a:spcBef>
                <a:spcPts val="0"/>
              </a:spcBef>
              <a:spcAft>
                <a:spcPts val="0"/>
              </a:spcAft>
              <a:buNone/>
            </a:pPr>
            <a:r>
              <a:rPr b="1" lang="en">
                <a:latin typeface="Source Code Pro"/>
                <a:ea typeface="Source Code Pro"/>
                <a:cs typeface="Source Code Pro"/>
                <a:sym typeface="Source Code Pro"/>
              </a:rPr>
              <a:t>Gal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Gadot</a:t>
            </a:r>
            <a:endParaRPr b="1">
              <a:latin typeface="Source Code Pro"/>
              <a:ea typeface="Source Code Pro"/>
              <a:cs typeface="Source Code Pro"/>
              <a:sym typeface="Source Code Pro"/>
            </a:endParaRPr>
          </a:p>
        </p:txBody>
      </p:sp>
      <p:cxnSp>
        <p:nvCxnSpPr>
          <p:cNvPr id="201" name="Google Shape;201;p18"/>
          <p:cNvCxnSpPr/>
          <p:nvPr/>
        </p:nvCxnSpPr>
        <p:spPr>
          <a:xfrm flipH="1">
            <a:off x="5141400" y="4192510"/>
            <a:ext cx="300" cy="696000"/>
          </a:xfrm>
          <a:prstGeom prst="straightConnector1">
            <a:avLst/>
          </a:prstGeom>
          <a:noFill/>
          <a:ln cap="flat" cmpd="sng" w="9525">
            <a:solidFill>
              <a:srgbClr val="7F7F7F"/>
            </a:solidFill>
            <a:prstDash val="dash"/>
            <a:round/>
            <a:headEnd len="sm" w="sm" type="none"/>
            <a:tailEnd len="sm" w="sm" type="none"/>
          </a:ln>
        </p:spPr>
      </p:cxnSp>
      <p:sp>
        <p:nvSpPr>
          <p:cNvPr id="202" name="Google Shape;202;p18"/>
          <p:cNvSpPr/>
          <p:nvPr/>
        </p:nvSpPr>
        <p:spPr>
          <a:xfrm>
            <a:off x="7004662" y="4049308"/>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203" name="Google Shape;203;p18"/>
          <p:cNvPicPr preferRelativeResize="0"/>
          <p:nvPr/>
        </p:nvPicPr>
        <p:blipFill>
          <a:blip r:embed="rId3">
            <a:alphaModFix/>
          </a:blip>
          <a:stretch>
            <a:fillRect/>
          </a:stretch>
        </p:blipFill>
        <p:spPr>
          <a:xfrm>
            <a:off x="11338" y="1217747"/>
            <a:ext cx="1306601" cy="1578976"/>
          </a:xfrm>
          <a:prstGeom prst="rect">
            <a:avLst/>
          </a:prstGeom>
          <a:noFill/>
          <a:ln cap="flat" cmpd="sng" w="28575">
            <a:solidFill>
              <a:srgbClr val="000000"/>
            </a:solidFill>
            <a:prstDash val="solid"/>
            <a:round/>
            <a:headEnd len="sm" w="sm" type="none"/>
            <a:tailEnd len="sm" w="sm" type="none"/>
          </a:ln>
        </p:spPr>
      </p:pic>
      <p:pic>
        <p:nvPicPr>
          <p:cNvPr id="204" name="Google Shape;204;p18"/>
          <p:cNvPicPr preferRelativeResize="0"/>
          <p:nvPr/>
        </p:nvPicPr>
        <p:blipFill>
          <a:blip r:embed="rId4">
            <a:alphaModFix/>
          </a:blip>
          <a:stretch>
            <a:fillRect/>
          </a:stretch>
        </p:blipFill>
        <p:spPr>
          <a:xfrm>
            <a:off x="7813726" y="1197565"/>
            <a:ext cx="1306801" cy="1703049"/>
          </a:xfrm>
          <a:prstGeom prst="rect">
            <a:avLst/>
          </a:prstGeom>
          <a:noFill/>
          <a:ln cap="flat" cmpd="sng" w="28575">
            <a:solidFill>
              <a:srgbClr val="000000"/>
            </a:solidFill>
            <a:prstDash val="solid"/>
            <a:round/>
            <a:headEnd len="sm" w="sm" type="none"/>
            <a:tailEnd len="sm" w="sm" type="none"/>
          </a:ln>
        </p:spPr>
      </p:pic>
      <p:pic>
        <p:nvPicPr>
          <p:cNvPr id="205" name="Google Shape;205;p18"/>
          <p:cNvPicPr preferRelativeResize="0"/>
          <p:nvPr/>
        </p:nvPicPr>
        <p:blipFill>
          <a:blip r:embed="rId5">
            <a:alphaModFix/>
          </a:blip>
          <a:stretch>
            <a:fillRect/>
          </a:stretch>
        </p:blipFill>
        <p:spPr>
          <a:xfrm>
            <a:off x="3131868" y="1219450"/>
            <a:ext cx="1306800" cy="1784999"/>
          </a:xfrm>
          <a:prstGeom prst="rect">
            <a:avLst/>
          </a:prstGeom>
          <a:noFill/>
          <a:ln cap="flat" cmpd="sng" w="28575">
            <a:solidFill>
              <a:srgbClr val="000000"/>
            </a:solidFill>
            <a:prstDash val="solid"/>
            <a:round/>
            <a:headEnd len="sm" w="sm" type="none"/>
            <a:tailEnd len="sm" w="sm" type="none"/>
          </a:ln>
        </p:spPr>
      </p:pic>
      <p:pic>
        <p:nvPicPr>
          <p:cNvPr id="206" name="Google Shape;206;p18"/>
          <p:cNvPicPr preferRelativeResize="0"/>
          <p:nvPr/>
        </p:nvPicPr>
        <p:blipFill>
          <a:blip r:embed="rId6">
            <a:alphaModFix/>
          </a:blip>
          <a:stretch>
            <a:fillRect/>
          </a:stretch>
        </p:blipFill>
        <p:spPr>
          <a:xfrm>
            <a:off x="4684676" y="1203643"/>
            <a:ext cx="1306800" cy="1972924"/>
          </a:xfrm>
          <a:prstGeom prst="rect">
            <a:avLst/>
          </a:prstGeom>
          <a:noFill/>
          <a:ln cap="flat" cmpd="sng" w="28575">
            <a:solidFill>
              <a:srgbClr val="000000"/>
            </a:solidFill>
            <a:prstDash val="solid"/>
            <a:round/>
            <a:headEnd len="sm" w="sm" type="none"/>
            <a:tailEnd len="sm" w="sm" type="none"/>
          </a:ln>
        </p:spPr>
      </p:pic>
      <p:pic>
        <p:nvPicPr>
          <p:cNvPr id="207" name="Google Shape;207;p18"/>
          <p:cNvPicPr preferRelativeResize="0"/>
          <p:nvPr/>
        </p:nvPicPr>
        <p:blipFill>
          <a:blip r:embed="rId7">
            <a:alphaModFix/>
          </a:blip>
          <a:stretch>
            <a:fillRect/>
          </a:stretch>
        </p:blipFill>
        <p:spPr>
          <a:xfrm>
            <a:off x="1571152" y="1243958"/>
            <a:ext cx="1306600" cy="1972925"/>
          </a:xfrm>
          <a:prstGeom prst="rect">
            <a:avLst/>
          </a:prstGeom>
          <a:noFill/>
          <a:ln cap="flat" cmpd="sng" w="28575">
            <a:solidFill>
              <a:srgbClr val="000000"/>
            </a:solidFill>
            <a:prstDash val="solid"/>
            <a:round/>
            <a:headEnd len="sm" w="sm" type="none"/>
            <a:tailEnd len="sm" w="sm" type="none"/>
          </a:ln>
        </p:spPr>
      </p:pic>
      <p:sp>
        <p:nvSpPr>
          <p:cNvPr id="208" name="Google Shape;208;p18"/>
          <p:cNvSpPr/>
          <p:nvPr/>
        </p:nvSpPr>
        <p:spPr>
          <a:xfrm>
            <a:off x="2354400" y="4033824"/>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9" name="Google Shape;209;p18"/>
          <p:cNvSpPr/>
          <p:nvPr/>
        </p:nvSpPr>
        <p:spPr>
          <a:xfrm>
            <a:off x="0" y="3875860"/>
            <a:ext cx="9144000" cy="410400"/>
          </a:xfrm>
          <a:prstGeom prst="rect">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0" name="Google Shape;210;p18"/>
          <p:cNvSpPr/>
          <p:nvPr/>
        </p:nvSpPr>
        <p:spPr>
          <a:xfrm>
            <a:off x="0" y="4909800"/>
            <a:ext cx="9911400" cy="2337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1" name="Google Shape;211;p18"/>
          <p:cNvSpPr txBox="1"/>
          <p:nvPr/>
        </p:nvSpPr>
        <p:spPr>
          <a:xfrm>
            <a:off x="5142000" y="4300955"/>
            <a:ext cx="4002300" cy="5541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b="1" lang="en" sz="1200">
                <a:solidFill>
                  <a:schemeClr val="dk1"/>
                </a:solidFill>
                <a:latin typeface="PT Sans Narrow"/>
                <a:ea typeface="PT Sans Narrow"/>
                <a:cs typeface="PT Sans Narrow"/>
                <a:sym typeface="PT Sans Narrow"/>
              </a:rPr>
              <a:t>SELECT *</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rPr b="1" lang="en" sz="1200">
                <a:solidFill>
                  <a:schemeClr val="dk1"/>
                </a:solidFill>
                <a:latin typeface="PT Sans Narrow"/>
                <a:ea typeface="PT Sans Narrow"/>
                <a:cs typeface="PT Sans Narrow"/>
                <a:sym typeface="PT Sans Narrow"/>
              </a:rPr>
              <a:t>FROM Celebrities</a:t>
            </a:r>
            <a:br>
              <a:rPr b="1" lang="en" sz="1200">
                <a:solidFill>
                  <a:schemeClr val="dk1"/>
                </a:solidFill>
                <a:latin typeface="PT Sans Narrow"/>
                <a:ea typeface="PT Sans Narrow"/>
                <a:cs typeface="PT Sans Narrow"/>
                <a:sym typeface="PT Sans Narrow"/>
              </a:rPr>
            </a:br>
            <a:r>
              <a:rPr b="1" lang="en" sz="1200">
                <a:solidFill>
                  <a:schemeClr val="dk1"/>
                </a:solidFill>
                <a:latin typeface="PT Sans Narrow"/>
                <a:ea typeface="PT Sans Narrow"/>
                <a:cs typeface="PT Sans Narrow"/>
                <a:sym typeface="PT Sans Narrow"/>
              </a:rPr>
              <a:t>ORDER BY NATIONALITY DESC</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0" lvl="0" marL="171450" marR="0" rtl="0" algn="ctr">
              <a:spcBef>
                <a:spcPts val="0"/>
              </a:spcBef>
              <a:spcAft>
                <a:spcPts val="0"/>
              </a:spcAft>
              <a:buNone/>
            </a:pPr>
            <a:r>
              <a:t/>
            </a:r>
            <a:endParaRPr b="1" sz="1500">
              <a:latin typeface="PT Sans Narrow"/>
              <a:ea typeface="PT Sans Narrow"/>
              <a:cs typeface="PT Sans Narrow"/>
              <a:sym typeface="PT Sans Narrow"/>
            </a:endParaRPr>
          </a:p>
        </p:txBody>
      </p:sp>
      <p:pic>
        <p:nvPicPr>
          <p:cNvPr id="212" name="Google Shape;212;p18"/>
          <p:cNvPicPr preferRelativeResize="0"/>
          <p:nvPr/>
        </p:nvPicPr>
        <p:blipFill>
          <a:blip r:embed="rId8">
            <a:alphaModFix/>
          </a:blip>
          <a:stretch>
            <a:fillRect/>
          </a:stretch>
        </p:blipFill>
        <p:spPr>
          <a:xfrm>
            <a:off x="8554150" y="4850400"/>
            <a:ext cx="369300" cy="369300"/>
          </a:xfrm>
          <a:prstGeom prst="rect">
            <a:avLst/>
          </a:prstGeom>
          <a:noFill/>
          <a:ln>
            <a:noFill/>
          </a:ln>
        </p:spPr>
      </p:pic>
      <p:pic>
        <p:nvPicPr>
          <p:cNvPr id="213" name="Google Shape;213;p18"/>
          <p:cNvPicPr preferRelativeResize="0"/>
          <p:nvPr/>
        </p:nvPicPr>
        <p:blipFill>
          <a:blip r:embed="rId9">
            <a:alphaModFix/>
          </a:blip>
          <a:stretch>
            <a:fillRect/>
          </a:stretch>
        </p:blipFill>
        <p:spPr>
          <a:xfrm>
            <a:off x="6249766" y="1197780"/>
            <a:ext cx="1306616" cy="1972937"/>
          </a:xfrm>
          <a:prstGeom prst="rect">
            <a:avLst/>
          </a:prstGeom>
          <a:noFill/>
          <a:ln cap="flat" cmpd="sng" w="28575">
            <a:solidFill>
              <a:srgbClr val="000000"/>
            </a:solidFill>
            <a:prstDash val="solid"/>
            <a:round/>
            <a:headEnd len="sm" w="sm" type="none"/>
            <a:tailEnd len="sm" w="sm" type="none"/>
          </a:ln>
        </p:spPr>
      </p:pic>
      <p:sp>
        <p:nvSpPr>
          <p:cNvPr id="214" name="Google Shape;214;p18"/>
          <p:cNvSpPr/>
          <p:nvPr/>
        </p:nvSpPr>
        <p:spPr>
          <a:xfrm>
            <a:off x="6164101" y="2570180"/>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63</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215" name="Google Shape;215;p18"/>
          <p:cNvSpPr/>
          <p:nvPr/>
        </p:nvSpPr>
        <p:spPr>
          <a:xfrm>
            <a:off x="1503014" y="2616208"/>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24</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English</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216" name="Google Shape;216;p18"/>
          <p:cNvSpPr/>
          <p:nvPr/>
        </p:nvSpPr>
        <p:spPr>
          <a:xfrm>
            <a:off x="4612126" y="2576193"/>
            <a:ext cx="1465800" cy="6756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Source Code Pro"/>
                <a:ea typeface="Source Code Pro"/>
                <a:cs typeface="Source Code Pro"/>
                <a:sym typeface="Source Code Pro"/>
              </a:rPr>
              <a:t>AGE: 48</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American</a:t>
            </a:r>
            <a:endParaRPr b="1" sz="1000">
              <a:latin typeface="Source Code Pro"/>
              <a:ea typeface="Source Code Pro"/>
              <a:cs typeface="Source Code Pro"/>
              <a:sym typeface="Source Code Pro"/>
            </a:endParaRPr>
          </a:p>
        </p:txBody>
      </p:sp>
      <p:sp>
        <p:nvSpPr>
          <p:cNvPr id="217" name="Google Shape;217;p18"/>
          <p:cNvSpPr/>
          <p:nvPr/>
        </p:nvSpPr>
        <p:spPr>
          <a:xfrm>
            <a:off x="3045456" y="2592075"/>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29</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Australian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218" name="Google Shape;218;p18"/>
          <p:cNvSpPr/>
          <p:nvPr/>
        </p:nvSpPr>
        <p:spPr>
          <a:xfrm>
            <a:off x="7744701" y="2569740"/>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219" name="Google Shape;219;p18"/>
          <p:cNvSpPr/>
          <p:nvPr/>
        </p:nvSpPr>
        <p:spPr>
          <a:xfrm>
            <a:off x="-62199" y="2594572"/>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Israeli</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220" name="Google Shape;220;p18"/>
          <p:cNvSpPr txBox="1"/>
          <p:nvPr/>
        </p:nvSpPr>
        <p:spPr>
          <a:xfrm>
            <a:off x="0" y="3924060"/>
            <a:ext cx="5141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RESULTS</a:t>
            </a:r>
            <a:endParaRPr b="1" sz="1800">
              <a:latin typeface="PT Sans Narrow"/>
              <a:ea typeface="PT Sans Narrow"/>
              <a:cs typeface="PT Sans Narrow"/>
              <a:sym typeface="PT Sans Narrow"/>
            </a:endParaRPr>
          </a:p>
        </p:txBody>
      </p:sp>
      <p:sp>
        <p:nvSpPr>
          <p:cNvPr id="221" name="Google Shape;221;p18"/>
          <p:cNvSpPr txBox="1"/>
          <p:nvPr/>
        </p:nvSpPr>
        <p:spPr>
          <a:xfrm>
            <a:off x="5141700" y="3929485"/>
            <a:ext cx="4002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SQL QUERY</a:t>
            </a:r>
            <a:endParaRPr b="1" sz="1800">
              <a:latin typeface="PT Sans Narrow"/>
              <a:ea typeface="PT Sans Narrow"/>
              <a:cs typeface="PT Sans Narrow"/>
              <a:sym typeface="PT Sans Narrow"/>
            </a:endParaRPr>
          </a:p>
        </p:txBody>
      </p:sp>
      <p:sp>
        <p:nvSpPr>
          <p:cNvPr id="222" name="Google Shape;222;p18"/>
          <p:cNvSpPr txBox="1"/>
          <p:nvPr/>
        </p:nvSpPr>
        <p:spPr>
          <a:xfrm>
            <a:off x="0" y="4395300"/>
            <a:ext cx="5141400" cy="4839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lang="en">
                <a:solidFill>
                  <a:schemeClr val="dk1"/>
                </a:solidFill>
                <a:latin typeface="PT Sans Narrow"/>
                <a:ea typeface="PT Sans Narrow"/>
                <a:cs typeface="PT Sans Narrow"/>
                <a:sym typeface="PT Sans Narrow"/>
              </a:rPr>
              <a:t>C</a:t>
            </a:r>
            <a:r>
              <a:rPr lang="en">
                <a:solidFill>
                  <a:schemeClr val="dk1"/>
                </a:solidFill>
                <a:latin typeface="PT Sans Narrow"/>
                <a:ea typeface="PT Sans Narrow"/>
                <a:cs typeface="PT Sans Narrow"/>
                <a:sym typeface="PT Sans Narrow"/>
              </a:rPr>
              <a:t>elebrities are in </a:t>
            </a:r>
            <a:r>
              <a:rPr b="1" lang="en">
                <a:solidFill>
                  <a:schemeClr val="dk1"/>
                </a:solidFill>
                <a:latin typeface="PT Sans Narrow"/>
                <a:ea typeface="PT Sans Narrow"/>
                <a:cs typeface="PT Sans Narrow"/>
                <a:sym typeface="PT Sans Narrow"/>
              </a:rPr>
              <a:t>descending </a:t>
            </a:r>
            <a:r>
              <a:rPr lang="en">
                <a:solidFill>
                  <a:schemeClr val="dk1"/>
                </a:solidFill>
                <a:latin typeface="PT Sans Narrow"/>
                <a:ea typeface="PT Sans Narrow"/>
                <a:cs typeface="PT Sans Narrow"/>
                <a:sym typeface="PT Sans Narrow"/>
              </a:rPr>
              <a:t>order by nationality.</a:t>
            </a:r>
            <a:endParaRPr>
              <a:solidFill>
                <a:schemeClr val="dk1"/>
              </a:solidFill>
              <a:latin typeface="PT Sans Narrow"/>
              <a:ea typeface="PT Sans Narrow"/>
              <a:cs typeface="PT Sans Narrow"/>
              <a:sym typeface="PT Sans Narrow"/>
            </a:endParaRPr>
          </a:p>
        </p:txBody>
      </p:sp>
      <p:sp>
        <p:nvSpPr>
          <p:cNvPr id="223" name="Google Shape;223;p18"/>
          <p:cNvSpPr/>
          <p:nvPr/>
        </p:nvSpPr>
        <p:spPr>
          <a:xfrm>
            <a:off x="6164103" y="3246121"/>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Hanks</a:t>
            </a:r>
            <a:endParaRPr b="1">
              <a:latin typeface="Source Code Pro"/>
              <a:ea typeface="Source Code Pro"/>
              <a:cs typeface="Source Code Pro"/>
              <a:sym typeface="Source Code Pro"/>
            </a:endParaRPr>
          </a:p>
        </p:txBody>
      </p:sp>
      <p:sp>
        <p:nvSpPr>
          <p:cNvPr id="224" name="Google Shape;224;p18"/>
          <p:cNvSpPr/>
          <p:nvPr/>
        </p:nvSpPr>
        <p:spPr>
          <a:xfrm>
            <a:off x="4599152" y="3252114"/>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Dwayne Johnson</a:t>
            </a:r>
            <a:endParaRPr b="1">
              <a:latin typeface="Source Code Pro"/>
              <a:ea typeface="Source Code Pro"/>
              <a:cs typeface="Source Code Pro"/>
              <a:sym typeface="Source Code Pro"/>
            </a:endParaRPr>
          </a:p>
        </p:txBody>
      </p:sp>
      <p:pic>
        <p:nvPicPr>
          <p:cNvPr id="225" name="Google Shape;225;p18"/>
          <p:cNvPicPr preferRelativeResize="0"/>
          <p:nvPr/>
        </p:nvPicPr>
        <p:blipFill>
          <a:blip r:embed="rId10">
            <a:alphaModFix/>
          </a:blip>
          <a:stretch>
            <a:fillRect/>
          </a:stretch>
        </p:blipFill>
        <p:spPr>
          <a:xfrm>
            <a:off x="-9201" y="3879781"/>
            <a:ext cx="410400" cy="410400"/>
          </a:xfrm>
          <a:prstGeom prst="rect">
            <a:avLst/>
          </a:prstGeom>
          <a:noFill/>
          <a:ln>
            <a:noFill/>
          </a:ln>
        </p:spPr>
      </p:pic>
      <p:sp>
        <p:nvSpPr>
          <p:cNvPr id="226" name="Google Shape;226;p18"/>
          <p:cNvSpPr txBox="1"/>
          <p:nvPr/>
        </p:nvSpPr>
        <p:spPr>
          <a:xfrm>
            <a:off x="3642380" y="4882500"/>
            <a:ext cx="4831800" cy="26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500">
                <a:latin typeface="Roboto Mono"/>
                <a:ea typeface="Roboto Mono"/>
                <a:cs typeface="Roboto Mono"/>
                <a:sym typeface="Roboto Mono"/>
              </a:rPr>
              <a:t>Images from  </a:t>
            </a:r>
            <a:r>
              <a:rPr i="1" lang="en" sz="500" u="sng">
                <a:solidFill>
                  <a:schemeClr val="hlink"/>
                </a:solidFill>
                <a:latin typeface="Roboto Mono"/>
                <a:ea typeface="Roboto Mono"/>
                <a:cs typeface="Roboto Mono"/>
                <a:sym typeface="Roboto Mono"/>
                <a:hlinkClick r:id="rId11"/>
              </a:rPr>
              <a:t>Wikimedia Commons</a:t>
            </a:r>
            <a:r>
              <a:rPr i="1" lang="en" sz="500">
                <a:latin typeface="Roboto Mono"/>
                <a:ea typeface="Roboto Mono"/>
                <a:cs typeface="Roboto Mono"/>
                <a:sym typeface="Roboto Mono"/>
              </a:rPr>
              <a:t> </a:t>
            </a:r>
            <a:r>
              <a:rPr lang="en" sz="500">
                <a:latin typeface="Roboto Mono"/>
                <a:ea typeface="Roboto Mono"/>
                <a:cs typeface="Roboto Mono"/>
                <a:sym typeface="Roboto Mono"/>
              </a:rPr>
              <a:t>and icon made by </a:t>
            </a:r>
            <a:r>
              <a:rPr lang="en" sz="500" u="sng">
                <a:solidFill>
                  <a:schemeClr val="hlink"/>
                </a:solidFill>
                <a:latin typeface="Roboto Mono"/>
                <a:ea typeface="Roboto Mono"/>
                <a:cs typeface="Roboto Mono"/>
                <a:sym typeface="Roboto Mono"/>
                <a:hlinkClick r:id="rId12"/>
              </a:rPr>
              <a:t>FreePik</a:t>
            </a:r>
            <a:r>
              <a:rPr lang="en" sz="500">
                <a:latin typeface="Roboto Mono"/>
                <a:ea typeface="Roboto Mono"/>
                <a:cs typeface="Roboto Mono"/>
                <a:sym typeface="Roboto Mono"/>
              </a:rPr>
              <a:t> and </a:t>
            </a:r>
            <a:r>
              <a:rPr lang="en" sz="500" u="sng">
                <a:solidFill>
                  <a:schemeClr val="hlink"/>
                </a:solidFill>
                <a:latin typeface="Roboto Mono"/>
                <a:ea typeface="Roboto Mono"/>
                <a:cs typeface="Roboto Mono"/>
                <a:sym typeface="Roboto Mono"/>
                <a:hlinkClick r:id="rId13"/>
              </a:rPr>
              <a:t>SmashIcons</a:t>
            </a:r>
            <a:r>
              <a:rPr lang="en" sz="500">
                <a:latin typeface="Roboto Mono"/>
                <a:ea typeface="Roboto Mono"/>
                <a:cs typeface="Roboto Mono"/>
                <a:sym typeface="Roboto Mono"/>
              </a:rPr>
              <a:t> from Flaticon</a:t>
            </a:r>
            <a:endParaRPr sz="500">
              <a:latin typeface="Roboto Mono"/>
              <a:ea typeface="Roboto Mono"/>
              <a:cs typeface="Roboto Mono"/>
              <a:sym typeface="Roboto Mono"/>
            </a:endParaRPr>
          </a:p>
        </p:txBody>
      </p:sp>
      <p:sp>
        <p:nvSpPr>
          <p:cNvPr id="227" name="Google Shape;227;p18"/>
          <p:cNvSpPr txBox="1"/>
          <p:nvPr/>
        </p:nvSpPr>
        <p:spPr>
          <a:xfrm>
            <a:off x="-100519" y="-94650"/>
            <a:ext cx="5026800" cy="92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5200">
                <a:solidFill>
                  <a:schemeClr val="dk1"/>
                </a:solidFill>
                <a:latin typeface="PT Sans Narrow"/>
                <a:ea typeface="PT Sans Narrow"/>
                <a:cs typeface="PT Sans Narrow"/>
                <a:sym typeface="PT Sans Narrow"/>
              </a:rPr>
              <a:t>SQL ORDER BY</a:t>
            </a:r>
            <a:endParaRPr b="1" sz="5300">
              <a:latin typeface="PT Sans Narrow"/>
              <a:ea typeface="PT Sans Narrow"/>
              <a:cs typeface="PT Sans Narrow"/>
              <a:sym typeface="PT Sans Narrow"/>
            </a:endParaRPr>
          </a:p>
        </p:txBody>
      </p:sp>
      <p:sp>
        <p:nvSpPr>
          <p:cNvPr id="228" name="Google Shape;228;p18"/>
          <p:cNvSpPr txBox="1"/>
          <p:nvPr/>
        </p:nvSpPr>
        <p:spPr>
          <a:xfrm>
            <a:off x="3453550" y="-95242"/>
            <a:ext cx="5844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91CC04"/>
                </a:highlight>
                <a:latin typeface="Roboto Mono"/>
                <a:ea typeface="Roboto Mono"/>
                <a:cs typeface="Roboto Mono"/>
                <a:sym typeface="Roboto Mono"/>
              </a:rPr>
              <a:t>ORDER BY is used to sort the result-set in ascending or descending order. ORDER BY sorts the records in ascending order by default. To sort the records in descending order, use the DESC keyword.</a:t>
            </a:r>
            <a:r>
              <a:rPr b="1" i="1" lang="en" sz="1100" u="sng">
                <a:solidFill>
                  <a:schemeClr val="dk1"/>
                </a:solidFill>
                <a:highlight>
                  <a:srgbClr val="F5C84C"/>
                </a:highlight>
                <a:latin typeface="Roboto Mono"/>
                <a:ea typeface="Roboto Mono"/>
                <a:cs typeface="Roboto Mono"/>
                <a:sym typeface="Roboto Mono"/>
              </a:rPr>
              <a:t>ASC A to Z or 1 to 100, DESC Z to A or 100 to 1.</a:t>
            </a:r>
            <a:endParaRPr b="1" i="1" sz="1100" u="sng">
              <a:solidFill>
                <a:schemeClr val="dk1"/>
              </a:solidFill>
              <a:highlight>
                <a:srgbClr val="F5C84C"/>
              </a:highlight>
              <a:latin typeface="Roboto Mono"/>
              <a:ea typeface="Roboto Mono"/>
              <a:cs typeface="Roboto Mono"/>
              <a:sym typeface="Roboto Mono"/>
            </a:endParaRPr>
          </a:p>
        </p:txBody>
      </p:sp>
      <p:cxnSp>
        <p:nvCxnSpPr>
          <p:cNvPr id="229" name="Google Shape;229;p18"/>
          <p:cNvCxnSpPr/>
          <p:nvPr/>
        </p:nvCxnSpPr>
        <p:spPr>
          <a:xfrm>
            <a:off x="0" y="854416"/>
            <a:ext cx="9153600" cy="9300"/>
          </a:xfrm>
          <a:prstGeom prst="straightConnector1">
            <a:avLst/>
          </a:prstGeom>
          <a:noFill/>
          <a:ln cap="flat" cmpd="sng" w="9525">
            <a:solidFill>
              <a:srgbClr val="7F7F7F"/>
            </a:solidFill>
            <a:prstDash val="dash"/>
            <a:round/>
            <a:headEnd len="sm" w="sm" type="none"/>
            <a:tailEnd len="sm" w="sm" type="none"/>
          </a:ln>
        </p:spPr>
      </p:cxnSp>
      <p:sp>
        <p:nvSpPr>
          <p:cNvPr id="230" name="Google Shape;230;p18"/>
          <p:cNvSpPr txBox="1"/>
          <p:nvPr/>
        </p:nvSpPr>
        <p:spPr>
          <a:xfrm>
            <a:off x="-76200" y="700777"/>
            <a:ext cx="50268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3400">
                <a:solidFill>
                  <a:schemeClr val="dk1"/>
                </a:solidFill>
                <a:latin typeface="PT Sans Narrow"/>
                <a:ea typeface="PT Sans Narrow"/>
                <a:cs typeface="PT Sans Narrow"/>
                <a:sym typeface="PT Sans Narrow"/>
              </a:rPr>
              <a:t>TABLE </a:t>
            </a:r>
            <a:r>
              <a:rPr b="1" lang="en" sz="3400">
                <a:solidFill>
                  <a:schemeClr val="dk1"/>
                </a:solidFill>
                <a:latin typeface="PT Sans Narrow"/>
                <a:ea typeface="PT Sans Narrow"/>
                <a:cs typeface="PT Sans Narrow"/>
                <a:sym typeface="PT Sans Narrow"/>
              </a:rPr>
              <a:t>FULLNAME</a:t>
            </a:r>
            <a:r>
              <a:rPr b="1" lang="en" sz="3400">
                <a:solidFill>
                  <a:schemeClr val="dk1"/>
                </a:solidFill>
                <a:latin typeface="PT Sans Narrow"/>
                <a:ea typeface="PT Sans Narrow"/>
                <a:cs typeface="PT Sans Narrow"/>
                <a:sym typeface="PT Sans Narrow"/>
              </a:rPr>
              <a:t>: Celebrities </a:t>
            </a:r>
            <a:endParaRPr b="1" sz="3500">
              <a:latin typeface="PT Sans Narrow"/>
              <a:ea typeface="PT Sans Narrow"/>
              <a:cs typeface="PT Sans Narrow"/>
              <a:sym typeface="PT Sans Narrow"/>
            </a:endParaRPr>
          </a:p>
        </p:txBody>
      </p:sp>
      <p:pic>
        <p:nvPicPr>
          <p:cNvPr id="231" name="Google Shape;231;p18">
            <a:hlinkClick r:id="rId14"/>
          </p:cNvPr>
          <p:cNvPicPr preferRelativeResize="0"/>
          <p:nvPr/>
        </p:nvPicPr>
        <p:blipFill>
          <a:blip r:embed="rId15">
            <a:alphaModFix/>
          </a:blip>
          <a:stretch>
            <a:fillRect/>
          </a:stretch>
        </p:blipFill>
        <p:spPr>
          <a:xfrm>
            <a:off x="110641" y="4892799"/>
            <a:ext cx="635060" cy="233700"/>
          </a:xfrm>
          <a:prstGeom prst="rect">
            <a:avLst/>
          </a:prstGeom>
          <a:noFill/>
          <a:ln>
            <a:noFill/>
          </a:ln>
        </p:spPr>
      </p:pic>
      <p:pic>
        <p:nvPicPr>
          <p:cNvPr id="232" name="Google Shape;232;p18">
            <a:hlinkClick r:id="rId16"/>
          </p:cNvPr>
          <p:cNvPicPr preferRelativeResize="0"/>
          <p:nvPr/>
        </p:nvPicPr>
        <p:blipFill>
          <a:blip r:embed="rId17">
            <a:alphaModFix/>
          </a:blip>
          <a:stretch>
            <a:fillRect/>
          </a:stretch>
        </p:blipFill>
        <p:spPr>
          <a:xfrm>
            <a:off x="822225" y="4886049"/>
            <a:ext cx="1324300" cy="233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9"/>
          <p:cNvSpPr/>
          <p:nvPr/>
        </p:nvSpPr>
        <p:spPr>
          <a:xfrm>
            <a:off x="7723404" y="3237620"/>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Holland</a:t>
            </a:r>
            <a:endParaRPr b="1">
              <a:latin typeface="Source Code Pro"/>
              <a:ea typeface="Source Code Pro"/>
              <a:cs typeface="Source Code Pro"/>
              <a:sym typeface="Source Code Pro"/>
            </a:endParaRPr>
          </a:p>
        </p:txBody>
      </p:sp>
      <p:sp>
        <p:nvSpPr>
          <p:cNvPr id="238" name="Google Shape;238;p19"/>
          <p:cNvSpPr/>
          <p:nvPr/>
        </p:nvSpPr>
        <p:spPr>
          <a:xfrm>
            <a:off x="1477619" y="3275218"/>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Margot Robbie</a:t>
            </a:r>
            <a:endParaRPr b="1">
              <a:latin typeface="Source Code Pro"/>
              <a:ea typeface="Source Code Pro"/>
              <a:cs typeface="Source Code Pro"/>
              <a:sym typeface="Source Code Pro"/>
            </a:endParaRPr>
          </a:p>
        </p:txBody>
      </p:sp>
      <p:sp>
        <p:nvSpPr>
          <p:cNvPr id="239" name="Google Shape;239;p19"/>
          <p:cNvSpPr/>
          <p:nvPr/>
        </p:nvSpPr>
        <p:spPr>
          <a:xfrm>
            <a:off x="6159416" y="3265364"/>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Scarlett Johansson</a:t>
            </a:r>
            <a:endParaRPr b="1">
              <a:latin typeface="Source Code Pro"/>
              <a:ea typeface="Source Code Pro"/>
              <a:cs typeface="Source Code Pro"/>
              <a:sym typeface="Source Code Pro"/>
            </a:endParaRPr>
          </a:p>
        </p:txBody>
      </p:sp>
      <p:sp>
        <p:nvSpPr>
          <p:cNvPr id="240" name="Google Shape;240;p19"/>
          <p:cNvSpPr/>
          <p:nvPr/>
        </p:nvSpPr>
        <p:spPr>
          <a:xfrm>
            <a:off x="-74347" y="3270398"/>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endParaRPr b="1">
              <a:latin typeface="Source Code Pro"/>
              <a:ea typeface="Source Code Pro"/>
              <a:cs typeface="Source Code Pro"/>
              <a:sym typeface="Source Code Pro"/>
            </a:endParaRPr>
          </a:p>
          <a:p>
            <a:pPr indent="0" lvl="0" marL="0" rtl="0" algn="ctr">
              <a:spcBef>
                <a:spcPts val="0"/>
              </a:spcBef>
              <a:spcAft>
                <a:spcPts val="0"/>
              </a:spcAft>
              <a:buNone/>
            </a:pPr>
            <a:r>
              <a:rPr b="1" lang="en">
                <a:latin typeface="Source Code Pro"/>
                <a:ea typeface="Source Code Pro"/>
                <a:cs typeface="Source Code Pro"/>
                <a:sym typeface="Source Code Pro"/>
              </a:rPr>
              <a:t>Gal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Gadot</a:t>
            </a:r>
            <a:endParaRPr b="1">
              <a:latin typeface="Source Code Pro"/>
              <a:ea typeface="Source Code Pro"/>
              <a:cs typeface="Source Code Pro"/>
              <a:sym typeface="Source Code Pro"/>
            </a:endParaRPr>
          </a:p>
        </p:txBody>
      </p:sp>
      <p:cxnSp>
        <p:nvCxnSpPr>
          <p:cNvPr id="241" name="Google Shape;241;p19"/>
          <p:cNvCxnSpPr/>
          <p:nvPr/>
        </p:nvCxnSpPr>
        <p:spPr>
          <a:xfrm flipH="1">
            <a:off x="5141400" y="4192510"/>
            <a:ext cx="300" cy="696000"/>
          </a:xfrm>
          <a:prstGeom prst="straightConnector1">
            <a:avLst/>
          </a:prstGeom>
          <a:noFill/>
          <a:ln cap="flat" cmpd="sng" w="9525">
            <a:solidFill>
              <a:srgbClr val="7F7F7F"/>
            </a:solidFill>
            <a:prstDash val="dash"/>
            <a:round/>
            <a:headEnd len="sm" w="sm" type="none"/>
            <a:tailEnd len="sm" w="sm" type="none"/>
          </a:ln>
        </p:spPr>
      </p:cxnSp>
      <p:sp>
        <p:nvSpPr>
          <p:cNvPr id="242" name="Google Shape;242;p19"/>
          <p:cNvSpPr/>
          <p:nvPr/>
        </p:nvSpPr>
        <p:spPr>
          <a:xfrm>
            <a:off x="7004662" y="4049308"/>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243" name="Google Shape;243;p19"/>
          <p:cNvPicPr preferRelativeResize="0"/>
          <p:nvPr/>
        </p:nvPicPr>
        <p:blipFill>
          <a:blip r:embed="rId3">
            <a:alphaModFix/>
          </a:blip>
          <a:stretch>
            <a:fillRect/>
          </a:stretch>
        </p:blipFill>
        <p:spPr>
          <a:xfrm>
            <a:off x="11338" y="1217747"/>
            <a:ext cx="1306601" cy="1578976"/>
          </a:xfrm>
          <a:prstGeom prst="rect">
            <a:avLst/>
          </a:prstGeom>
          <a:noFill/>
          <a:ln cap="flat" cmpd="sng" w="28575">
            <a:solidFill>
              <a:srgbClr val="000000"/>
            </a:solidFill>
            <a:prstDash val="solid"/>
            <a:round/>
            <a:headEnd len="sm" w="sm" type="none"/>
            <a:tailEnd len="sm" w="sm" type="none"/>
          </a:ln>
        </p:spPr>
      </p:pic>
      <p:pic>
        <p:nvPicPr>
          <p:cNvPr id="244" name="Google Shape;244;p19"/>
          <p:cNvPicPr preferRelativeResize="0"/>
          <p:nvPr/>
        </p:nvPicPr>
        <p:blipFill>
          <a:blip r:embed="rId4">
            <a:alphaModFix/>
          </a:blip>
          <a:stretch>
            <a:fillRect/>
          </a:stretch>
        </p:blipFill>
        <p:spPr>
          <a:xfrm>
            <a:off x="6245076" y="1217193"/>
            <a:ext cx="1306801" cy="1703049"/>
          </a:xfrm>
          <a:prstGeom prst="rect">
            <a:avLst/>
          </a:prstGeom>
          <a:noFill/>
          <a:ln cap="flat" cmpd="sng" w="28575">
            <a:solidFill>
              <a:srgbClr val="000000"/>
            </a:solidFill>
            <a:prstDash val="solid"/>
            <a:round/>
            <a:headEnd len="sm" w="sm" type="none"/>
            <a:tailEnd len="sm" w="sm" type="none"/>
          </a:ln>
        </p:spPr>
      </p:pic>
      <p:pic>
        <p:nvPicPr>
          <p:cNvPr id="245" name="Google Shape;245;p19"/>
          <p:cNvPicPr preferRelativeResize="0"/>
          <p:nvPr/>
        </p:nvPicPr>
        <p:blipFill>
          <a:blip r:embed="rId5">
            <a:alphaModFix/>
          </a:blip>
          <a:stretch>
            <a:fillRect/>
          </a:stretch>
        </p:blipFill>
        <p:spPr>
          <a:xfrm>
            <a:off x="1563218" y="1226918"/>
            <a:ext cx="1306800" cy="1784999"/>
          </a:xfrm>
          <a:prstGeom prst="rect">
            <a:avLst/>
          </a:prstGeom>
          <a:noFill/>
          <a:ln cap="flat" cmpd="sng" w="28575">
            <a:solidFill>
              <a:srgbClr val="000000"/>
            </a:solidFill>
            <a:prstDash val="solid"/>
            <a:round/>
            <a:headEnd len="sm" w="sm" type="none"/>
            <a:tailEnd len="sm" w="sm" type="none"/>
          </a:ln>
        </p:spPr>
      </p:pic>
      <p:pic>
        <p:nvPicPr>
          <p:cNvPr id="246" name="Google Shape;246;p19"/>
          <p:cNvPicPr preferRelativeResize="0"/>
          <p:nvPr/>
        </p:nvPicPr>
        <p:blipFill>
          <a:blip r:embed="rId6">
            <a:alphaModFix/>
          </a:blip>
          <a:stretch>
            <a:fillRect/>
          </a:stretch>
        </p:blipFill>
        <p:spPr>
          <a:xfrm>
            <a:off x="3116026" y="1211111"/>
            <a:ext cx="1306800" cy="1972924"/>
          </a:xfrm>
          <a:prstGeom prst="rect">
            <a:avLst/>
          </a:prstGeom>
          <a:noFill/>
          <a:ln cap="flat" cmpd="sng" w="28575">
            <a:solidFill>
              <a:srgbClr val="000000"/>
            </a:solidFill>
            <a:prstDash val="solid"/>
            <a:round/>
            <a:headEnd len="sm" w="sm" type="none"/>
            <a:tailEnd len="sm" w="sm" type="none"/>
          </a:ln>
        </p:spPr>
      </p:pic>
      <p:pic>
        <p:nvPicPr>
          <p:cNvPr id="247" name="Google Shape;247;p19"/>
          <p:cNvPicPr preferRelativeResize="0"/>
          <p:nvPr/>
        </p:nvPicPr>
        <p:blipFill>
          <a:blip r:embed="rId7">
            <a:alphaModFix/>
          </a:blip>
          <a:stretch>
            <a:fillRect/>
          </a:stretch>
        </p:blipFill>
        <p:spPr>
          <a:xfrm>
            <a:off x="7809002" y="1189449"/>
            <a:ext cx="1306600" cy="1972925"/>
          </a:xfrm>
          <a:prstGeom prst="rect">
            <a:avLst/>
          </a:prstGeom>
          <a:noFill/>
          <a:ln cap="flat" cmpd="sng" w="28575">
            <a:solidFill>
              <a:srgbClr val="000000"/>
            </a:solidFill>
            <a:prstDash val="solid"/>
            <a:round/>
            <a:headEnd len="sm" w="sm" type="none"/>
            <a:tailEnd len="sm" w="sm" type="none"/>
          </a:ln>
        </p:spPr>
      </p:pic>
      <p:sp>
        <p:nvSpPr>
          <p:cNvPr id="248" name="Google Shape;248;p19"/>
          <p:cNvSpPr/>
          <p:nvPr/>
        </p:nvSpPr>
        <p:spPr>
          <a:xfrm>
            <a:off x="2354400" y="4033824"/>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9" name="Google Shape;249;p19"/>
          <p:cNvSpPr/>
          <p:nvPr/>
        </p:nvSpPr>
        <p:spPr>
          <a:xfrm>
            <a:off x="0" y="3875860"/>
            <a:ext cx="9144000" cy="410400"/>
          </a:xfrm>
          <a:prstGeom prst="rect">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50" name="Google Shape;250;p19"/>
          <p:cNvSpPr/>
          <p:nvPr/>
        </p:nvSpPr>
        <p:spPr>
          <a:xfrm>
            <a:off x="0" y="4909800"/>
            <a:ext cx="9911400" cy="2337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1" name="Google Shape;251;p19"/>
          <p:cNvSpPr txBox="1"/>
          <p:nvPr/>
        </p:nvSpPr>
        <p:spPr>
          <a:xfrm>
            <a:off x="5142000" y="4300955"/>
            <a:ext cx="4002300" cy="5541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Clr>
                <a:schemeClr val="dk1"/>
              </a:buClr>
              <a:buSzPts val="1100"/>
              <a:buFont typeface="Arial"/>
              <a:buNone/>
            </a:pPr>
            <a:r>
              <a:rPr b="1" lang="en" sz="1200">
                <a:solidFill>
                  <a:schemeClr val="dk1"/>
                </a:solidFill>
                <a:latin typeface="PT Sans Narrow"/>
                <a:ea typeface="PT Sans Narrow"/>
                <a:cs typeface="PT Sans Narrow"/>
                <a:sym typeface="PT Sans Narrow"/>
              </a:rPr>
              <a:t>SELECT *</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Clr>
                <a:schemeClr val="dk1"/>
              </a:buClr>
              <a:buSzPts val="1100"/>
              <a:buFont typeface="Arial"/>
              <a:buNone/>
            </a:pPr>
            <a:r>
              <a:rPr b="1" lang="en" sz="1200">
                <a:solidFill>
                  <a:schemeClr val="dk1"/>
                </a:solidFill>
                <a:latin typeface="PT Sans Narrow"/>
                <a:ea typeface="PT Sans Narrow"/>
                <a:cs typeface="PT Sans Narrow"/>
                <a:sym typeface="PT Sans Narrow"/>
              </a:rPr>
              <a:t>FROM Celebrities</a:t>
            </a:r>
            <a:br>
              <a:rPr b="1" lang="en" sz="1200">
                <a:solidFill>
                  <a:schemeClr val="dk1"/>
                </a:solidFill>
                <a:latin typeface="PT Sans Narrow"/>
                <a:ea typeface="PT Sans Narrow"/>
                <a:cs typeface="PT Sans Narrow"/>
                <a:sym typeface="PT Sans Narrow"/>
              </a:rPr>
            </a:br>
            <a:r>
              <a:rPr b="1" lang="en" sz="1200">
                <a:solidFill>
                  <a:schemeClr val="dk1"/>
                </a:solidFill>
                <a:latin typeface="PT Sans Narrow"/>
                <a:ea typeface="PT Sans Narrow"/>
                <a:cs typeface="PT Sans Narrow"/>
                <a:sym typeface="PT Sans Narrow"/>
              </a:rPr>
              <a:t>ORDER BY AGE, FULLNAME</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Clr>
                <a:schemeClr val="dk1"/>
              </a:buClr>
              <a:buSzPts val="1100"/>
              <a:buFont typeface="Arial"/>
              <a:buNone/>
            </a:pPr>
            <a:r>
              <a:t/>
            </a:r>
            <a:endParaRPr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Clr>
                <a:schemeClr val="dk1"/>
              </a:buClr>
              <a:buSzPts val="1100"/>
              <a:buFont typeface="Arial"/>
              <a:buNone/>
            </a:pPr>
            <a:r>
              <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Clr>
                <a:schemeClr val="dk1"/>
              </a:buClr>
              <a:buSzPts val="1100"/>
              <a:buFont typeface="Arial"/>
              <a:buNone/>
            </a:pPr>
            <a:r>
              <a:t/>
            </a:r>
            <a:endParaRPr b="1" sz="1500">
              <a:solidFill>
                <a:schemeClr val="dk1"/>
              </a:solidFill>
              <a:latin typeface="PT Sans Narrow"/>
              <a:ea typeface="PT Sans Narrow"/>
              <a:cs typeface="PT Sans Narrow"/>
              <a:sym typeface="PT Sans Narrow"/>
            </a:endParaRPr>
          </a:p>
          <a:p>
            <a:pPr indent="0" lvl="0" marL="171450" marR="0" rtl="0" algn="ctr">
              <a:spcBef>
                <a:spcPts val="0"/>
              </a:spcBef>
              <a:spcAft>
                <a:spcPts val="0"/>
              </a:spcAft>
              <a:buNone/>
            </a:pPr>
            <a:r>
              <a:t/>
            </a:r>
            <a:endParaRPr b="1" sz="1200">
              <a:solidFill>
                <a:schemeClr val="dk1"/>
              </a:solidFill>
              <a:latin typeface="PT Sans Narrow"/>
              <a:ea typeface="PT Sans Narrow"/>
              <a:cs typeface="PT Sans Narrow"/>
              <a:sym typeface="PT Sans Narrow"/>
            </a:endParaRPr>
          </a:p>
        </p:txBody>
      </p:sp>
      <p:pic>
        <p:nvPicPr>
          <p:cNvPr id="252" name="Google Shape;252;p19"/>
          <p:cNvPicPr preferRelativeResize="0"/>
          <p:nvPr/>
        </p:nvPicPr>
        <p:blipFill>
          <a:blip r:embed="rId8">
            <a:alphaModFix/>
          </a:blip>
          <a:stretch>
            <a:fillRect/>
          </a:stretch>
        </p:blipFill>
        <p:spPr>
          <a:xfrm>
            <a:off x="8554150" y="4850400"/>
            <a:ext cx="369300" cy="369300"/>
          </a:xfrm>
          <a:prstGeom prst="rect">
            <a:avLst/>
          </a:prstGeom>
          <a:noFill/>
          <a:ln>
            <a:noFill/>
          </a:ln>
        </p:spPr>
      </p:pic>
      <p:pic>
        <p:nvPicPr>
          <p:cNvPr id="253" name="Google Shape;253;p19"/>
          <p:cNvPicPr preferRelativeResize="0"/>
          <p:nvPr/>
        </p:nvPicPr>
        <p:blipFill>
          <a:blip r:embed="rId9">
            <a:alphaModFix/>
          </a:blip>
          <a:stretch>
            <a:fillRect/>
          </a:stretch>
        </p:blipFill>
        <p:spPr>
          <a:xfrm>
            <a:off x="4681116" y="1205248"/>
            <a:ext cx="1306616" cy="1972937"/>
          </a:xfrm>
          <a:prstGeom prst="rect">
            <a:avLst/>
          </a:prstGeom>
          <a:noFill/>
          <a:ln cap="flat" cmpd="sng" w="28575">
            <a:solidFill>
              <a:srgbClr val="000000"/>
            </a:solidFill>
            <a:prstDash val="solid"/>
            <a:round/>
            <a:headEnd len="sm" w="sm" type="none"/>
            <a:tailEnd len="sm" w="sm" type="none"/>
          </a:ln>
        </p:spPr>
      </p:pic>
      <p:sp>
        <p:nvSpPr>
          <p:cNvPr id="254" name="Google Shape;254;p19"/>
          <p:cNvSpPr/>
          <p:nvPr/>
        </p:nvSpPr>
        <p:spPr>
          <a:xfrm>
            <a:off x="4595451" y="2577648"/>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63</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255" name="Google Shape;255;p19"/>
          <p:cNvSpPr/>
          <p:nvPr/>
        </p:nvSpPr>
        <p:spPr>
          <a:xfrm>
            <a:off x="7740864" y="2561699"/>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24</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English</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256" name="Google Shape;256;p19"/>
          <p:cNvSpPr/>
          <p:nvPr/>
        </p:nvSpPr>
        <p:spPr>
          <a:xfrm>
            <a:off x="3043476" y="2583661"/>
            <a:ext cx="1465800" cy="6756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Source Code Pro"/>
                <a:ea typeface="Source Code Pro"/>
                <a:cs typeface="Source Code Pro"/>
                <a:sym typeface="Source Code Pro"/>
              </a:rPr>
              <a:t>AGE: 48</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American</a:t>
            </a:r>
            <a:endParaRPr b="1" sz="1000">
              <a:latin typeface="Source Code Pro"/>
              <a:ea typeface="Source Code Pro"/>
              <a:cs typeface="Source Code Pro"/>
              <a:sym typeface="Source Code Pro"/>
            </a:endParaRPr>
          </a:p>
        </p:txBody>
      </p:sp>
      <p:sp>
        <p:nvSpPr>
          <p:cNvPr id="257" name="Google Shape;257;p19"/>
          <p:cNvSpPr/>
          <p:nvPr/>
        </p:nvSpPr>
        <p:spPr>
          <a:xfrm>
            <a:off x="1476806" y="2599543"/>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29</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Australian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258" name="Google Shape;258;p19"/>
          <p:cNvSpPr/>
          <p:nvPr/>
        </p:nvSpPr>
        <p:spPr>
          <a:xfrm>
            <a:off x="6176051" y="2589368"/>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259" name="Google Shape;259;p19"/>
          <p:cNvSpPr/>
          <p:nvPr/>
        </p:nvSpPr>
        <p:spPr>
          <a:xfrm>
            <a:off x="-62199" y="2594572"/>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Israeli</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260" name="Google Shape;260;p19"/>
          <p:cNvSpPr txBox="1"/>
          <p:nvPr/>
        </p:nvSpPr>
        <p:spPr>
          <a:xfrm>
            <a:off x="0" y="3924060"/>
            <a:ext cx="5141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DEFINITION</a:t>
            </a:r>
            <a:endParaRPr b="1" sz="1800">
              <a:latin typeface="PT Sans Narrow"/>
              <a:ea typeface="PT Sans Narrow"/>
              <a:cs typeface="PT Sans Narrow"/>
              <a:sym typeface="PT Sans Narrow"/>
            </a:endParaRPr>
          </a:p>
        </p:txBody>
      </p:sp>
      <p:sp>
        <p:nvSpPr>
          <p:cNvPr id="261" name="Google Shape;261;p19"/>
          <p:cNvSpPr txBox="1"/>
          <p:nvPr/>
        </p:nvSpPr>
        <p:spPr>
          <a:xfrm>
            <a:off x="5141700" y="3929485"/>
            <a:ext cx="4002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SQL QUERY</a:t>
            </a:r>
            <a:endParaRPr b="1" sz="1800">
              <a:latin typeface="PT Sans Narrow"/>
              <a:ea typeface="PT Sans Narrow"/>
              <a:cs typeface="PT Sans Narrow"/>
              <a:sym typeface="PT Sans Narrow"/>
            </a:endParaRPr>
          </a:p>
        </p:txBody>
      </p:sp>
      <p:sp>
        <p:nvSpPr>
          <p:cNvPr id="262" name="Google Shape;262;p19"/>
          <p:cNvSpPr txBox="1"/>
          <p:nvPr/>
        </p:nvSpPr>
        <p:spPr>
          <a:xfrm>
            <a:off x="0" y="4395300"/>
            <a:ext cx="5141400" cy="4839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lang="en">
                <a:solidFill>
                  <a:schemeClr val="dk1"/>
                </a:solidFill>
                <a:latin typeface="PT Sans Narrow"/>
                <a:ea typeface="PT Sans Narrow"/>
                <a:cs typeface="PT Sans Narrow"/>
                <a:sym typeface="PT Sans Narrow"/>
              </a:rPr>
              <a:t>If we ran this SQL query it would display the celebrities in </a:t>
            </a:r>
            <a:r>
              <a:rPr b="1" lang="en">
                <a:solidFill>
                  <a:schemeClr val="dk1"/>
                </a:solidFill>
                <a:latin typeface="PT Sans Narrow"/>
                <a:ea typeface="PT Sans Narrow"/>
                <a:cs typeface="PT Sans Narrow"/>
                <a:sym typeface="PT Sans Narrow"/>
              </a:rPr>
              <a:t>ascending </a:t>
            </a:r>
            <a:r>
              <a:rPr lang="en">
                <a:solidFill>
                  <a:schemeClr val="dk1"/>
                </a:solidFill>
                <a:latin typeface="PT Sans Narrow"/>
                <a:ea typeface="PT Sans Narrow"/>
                <a:cs typeface="PT Sans Narrow"/>
                <a:sym typeface="PT Sans Narrow"/>
              </a:rPr>
              <a:t>order by age then </a:t>
            </a:r>
            <a:r>
              <a:rPr b="1" lang="en">
                <a:solidFill>
                  <a:schemeClr val="dk1"/>
                </a:solidFill>
                <a:latin typeface="PT Sans Narrow"/>
                <a:ea typeface="PT Sans Narrow"/>
                <a:cs typeface="PT Sans Narrow"/>
                <a:sym typeface="PT Sans Narrow"/>
              </a:rPr>
              <a:t>ascending </a:t>
            </a:r>
            <a:r>
              <a:rPr lang="en">
                <a:solidFill>
                  <a:schemeClr val="dk1"/>
                </a:solidFill>
                <a:latin typeface="PT Sans Narrow"/>
                <a:ea typeface="PT Sans Narrow"/>
                <a:cs typeface="PT Sans Narrow"/>
                <a:sym typeface="PT Sans Narrow"/>
              </a:rPr>
              <a:t>order by fullname.</a:t>
            </a:r>
            <a:endParaRPr>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a:solidFill>
                <a:schemeClr val="dk1"/>
              </a:solidFill>
              <a:latin typeface="PT Sans Narrow"/>
              <a:ea typeface="PT Sans Narrow"/>
              <a:cs typeface="PT Sans Narrow"/>
              <a:sym typeface="PT Sans Narrow"/>
            </a:endParaRPr>
          </a:p>
        </p:txBody>
      </p:sp>
      <p:sp>
        <p:nvSpPr>
          <p:cNvPr id="263" name="Google Shape;263;p19"/>
          <p:cNvSpPr/>
          <p:nvPr/>
        </p:nvSpPr>
        <p:spPr>
          <a:xfrm>
            <a:off x="4595453" y="3253590"/>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Hanks</a:t>
            </a:r>
            <a:endParaRPr b="1">
              <a:latin typeface="Source Code Pro"/>
              <a:ea typeface="Source Code Pro"/>
              <a:cs typeface="Source Code Pro"/>
              <a:sym typeface="Source Code Pro"/>
            </a:endParaRPr>
          </a:p>
        </p:txBody>
      </p:sp>
      <p:sp>
        <p:nvSpPr>
          <p:cNvPr id="264" name="Google Shape;264;p19"/>
          <p:cNvSpPr/>
          <p:nvPr/>
        </p:nvSpPr>
        <p:spPr>
          <a:xfrm>
            <a:off x="3030502" y="3259582"/>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Dwayne Johnson</a:t>
            </a:r>
            <a:endParaRPr b="1">
              <a:latin typeface="Source Code Pro"/>
              <a:ea typeface="Source Code Pro"/>
              <a:cs typeface="Source Code Pro"/>
              <a:sym typeface="Source Code Pro"/>
            </a:endParaRPr>
          </a:p>
        </p:txBody>
      </p:sp>
      <p:pic>
        <p:nvPicPr>
          <p:cNvPr id="265" name="Google Shape;265;p19"/>
          <p:cNvPicPr preferRelativeResize="0"/>
          <p:nvPr/>
        </p:nvPicPr>
        <p:blipFill>
          <a:blip r:embed="rId10">
            <a:alphaModFix/>
          </a:blip>
          <a:stretch>
            <a:fillRect/>
          </a:stretch>
        </p:blipFill>
        <p:spPr>
          <a:xfrm>
            <a:off x="-9201" y="3879781"/>
            <a:ext cx="410400" cy="410400"/>
          </a:xfrm>
          <a:prstGeom prst="rect">
            <a:avLst/>
          </a:prstGeom>
          <a:noFill/>
          <a:ln>
            <a:noFill/>
          </a:ln>
        </p:spPr>
      </p:pic>
      <p:sp>
        <p:nvSpPr>
          <p:cNvPr id="266" name="Google Shape;266;p19"/>
          <p:cNvSpPr txBox="1"/>
          <p:nvPr/>
        </p:nvSpPr>
        <p:spPr>
          <a:xfrm>
            <a:off x="3642380" y="4882500"/>
            <a:ext cx="4831800" cy="26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500">
                <a:latin typeface="Roboto Mono"/>
                <a:ea typeface="Roboto Mono"/>
                <a:cs typeface="Roboto Mono"/>
                <a:sym typeface="Roboto Mono"/>
              </a:rPr>
              <a:t>Images from  </a:t>
            </a:r>
            <a:r>
              <a:rPr i="1" lang="en" sz="500" u="sng">
                <a:solidFill>
                  <a:schemeClr val="hlink"/>
                </a:solidFill>
                <a:latin typeface="Roboto Mono"/>
                <a:ea typeface="Roboto Mono"/>
                <a:cs typeface="Roboto Mono"/>
                <a:sym typeface="Roboto Mono"/>
                <a:hlinkClick r:id="rId11"/>
              </a:rPr>
              <a:t>Wikimedia Commons</a:t>
            </a:r>
            <a:r>
              <a:rPr i="1" lang="en" sz="500">
                <a:latin typeface="Roboto Mono"/>
                <a:ea typeface="Roboto Mono"/>
                <a:cs typeface="Roboto Mono"/>
                <a:sym typeface="Roboto Mono"/>
              </a:rPr>
              <a:t> </a:t>
            </a:r>
            <a:r>
              <a:rPr lang="en" sz="500">
                <a:latin typeface="Roboto Mono"/>
                <a:ea typeface="Roboto Mono"/>
                <a:cs typeface="Roboto Mono"/>
                <a:sym typeface="Roboto Mono"/>
              </a:rPr>
              <a:t>and icon made by </a:t>
            </a:r>
            <a:r>
              <a:rPr lang="en" sz="500" u="sng">
                <a:solidFill>
                  <a:schemeClr val="hlink"/>
                </a:solidFill>
                <a:latin typeface="Roboto Mono"/>
                <a:ea typeface="Roboto Mono"/>
                <a:cs typeface="Roboto Mono"/>
                <a:sym typeface="Roboto Mono"/>
                <a:hlinkClick r:id="rId12"/>
              </a:rPr>
              <a:t>FreePik</a:t>
            </a:r>
            <a:r>
              <a:rPr lang="en" sz="500">
                <a:latin typeface="Roboto Mono"/>
                <a:ea typeface="Roboto Mono"/>
                <a:cs typeface="Roboto Mono"/>
                <a:sym typeface="Roboto Mono"/>
              </a:rPr>
              <a:t> and </a:t>
            </a:r>
            <a:r>
              <a:rPr lang="en" sz="500" u="sng">
                <a:solidFill>
                  <a:schemeClr val="hlink"/>
                </a:solidFill>
                <a:latin typeface="Roboto Mono"/>
                <a:ea typeface="Roboto Mono"/>
                <a:cs typeface="Roboto Mono"/>
                <a:sym typeface="Roboto Mono"/>
                <a:hlinkClick r:id="rId13"/>
              </a:rPr>
              <a:t>SmashIcons</a:t>
            </a:r>
            <a:r>
              <a:rPr lang="en" sz="500">
                <a:latin typeface="Roboto Mono"/>
                <a:ea typeface="Roboto Mono"/>
                <a:cs typeface="Roboto Mono"/>
                <a:sym typeface="Roboto Mono"/>
              </a:rPr>
              <a:t> from Flaticon</a:t>
            </a:r>
            <a:endParaRPr sz="500">
              <a:latin typeface="Roboto Mono"/>
              <a:ea typeface="Roboto Mono"/>
              <a:cs typeface="Roboto Mono"/>
              <a:sym typeface="Roboto Mono"/>
            </a:endParaRPr>
          </a:p>
        </p:txBody>
      </p:sp>
      <p:sp>
        <p:nvSpPr>
          <p:cNvPr id="267" name="Google Shape;267;p19"/>
          <p:cNvSpPr txBox="1"/>
          <p:nvPr/>
        </p:nvSpPr>
        <p:spPr>
          <a:xfrm>
            <a:off x="-100519" y="-94650"/>
            <a:ext cx="5026800" cy="92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5200">
                <a:solidFill>
                  <a:schemeClr val="dk1"/>
                </a:solidFill>
                <a:latin typeface="PT Sans Narrow"/>
                <a:ea typeface="PT Sans Narrow"/>
                <a:cs typeface="PT Sans Narrow"/>
                <a:sym typeface="PT Sans Narrow"/>
              </a:rPr>
              <a:t>SQL ORDER BY</a:t>
            </a:r>
            <a:endParaRPr b="1" sz="5300">
              <a:latin typeface="PT Sans Narrow"/>
              <a:ea typeface="PT Sans Narrow"/>
              <a:cs typeface="PT Sans Narrow"/>
              <a:sym typeface="PT Sans Narrow"/>
            </a:endParaRPr>
          </a:p>
        </p:txBody>
      </p:sp>
      <p:sp>
        <p:nvSpPr>
          <p:cNvPr id="268" name="Google Shape;268;p19"/>
          <p:cNvSpPr txBox="1"/>
          <p:nvPr/>
        </p:nvSpPr>
        <p:spPr>
          <a:xfrm>
            <a:off x="3453550" y="-95242"/>
            <a:ext cx="5844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91CC04"/>
                </a:highlight>
                <a:latin typeface="Roboto Mono"/>
                <a:ea typeface="Roboto Mono"/>
                <a:cs typeface="Roboto Mono"/>
                <a:sym typeface="Roboto Mono"/>
              </a:rPr>
              <a:t>ORDER BY is used to sort the result-set in ascending or descending order. ORDER BY sorts the records in ascending order by default. To sort the records in descending order, use the DESC keyword.</a:t>
            </a:r>
            <a:r>
              <a:rPr b="1" i="1" lang="en" sz="1100" u="sng">
                <a:solidFill>
                  <a:schemeClr val="dk1"/>
                </a:solidFill>
                <a:highlight>
                  <a:srgbClr val="F5C84C"/>
                </a:highlight>
                <a:latin typeface="Roboto Mono"/>
                <a:ea typeface="Roboto Mono"/>
                <a:cs typeface="Roboto Mono"/>
                <a:sym typeface="Roboto Mono"/>
              </a:rPr>
              <a:t>ASC A to Z or 1 to 100, DESC Z to A or 100 to 1.</a:t>
            </a:r>
            <a:endParaRPr b="1" i="1" sz="1100" u="sng">
              <a:solidFill>
                <a:schemeClr val="dk1"/>
              </a:solidFill>
              <a:highlight>
                <a:srgbClr val="F5C84C"/>
              </a:highlight>
              <a:latin typeface="Roboto Mono"/>
              <a:ea typeface="Roboto Mono"/>
              <a:cs typeface="Roboto Mono"/>
              <a:sym typeface="Roboto Mono"/>
            </a:endParaRPr>
          </a:p>
        </p:txBody>
      </p:sp>
      <p:cxnSp>
        <p:nvCxnSpPr>
          <p:cNvPr id="269" name="Google Shape;269;p19"/>
          <p:cNvCxnSpPr/>
          <p:nvPr/>
        </p:nvCxnSpPr>
        <p:spPr>
          <a:xfrm>
            <a:off x="0" y="854416"/>
            <a:ext cx="9153600" cy="9300"/>
          </a:xfrm>
          <a:prstGeom prst="straightConnector1">
            <a:avLst/>
          </a:prstGeom>
          <a:noFill/>
          <a:ln cap="flat" cmpd="sng" w="9525">
            <a:solidFill>
              <a:srgbClr val="7F7F7F"/>
            </a:solidFill>
            <a:prstDash val="dash"/>
            <a:round/>
            <a:headEnd len="sm" w="sm" type="none"/>
            <a:tailEnd len="sm" w="sm" type="none"/>
          </a:ln>
        </p:spPr>
      </p:cxnSp>
      <p:sp>
        <p:nvSpPr>
          <p:cNvPr id="270" name="Google Shape;270;p19"/>
          <p:cNvSpPr txBox="1"/>
          <p:nvPr/>
        </p:nvSpPr>
        <p:spPr>
          <a:xfrm>
            <a:off x="-76200" y="700777"/>
            <a:ext cx="50268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3400">
                <a:solidFill>
                  <a:schemeClr val="dk1"/>
                </a:solidFill>
                <a:latin typeface="PT Sans Narrow"/>
                <a:ea typeface="PT Sans Narrow"/>
                <a:cs typeface="PT Sans Narrow"/>
                <a:sym typeface="PT Sans Narrow"/>
              </a:rPr>
              <a:t>TABLE </a:t>
            </a:r>
            <a:r>
              <a:rPr b="1" lang="en" sz="3400">
                <a:solidFill>
                  <a:schemeClr val="dk1"/>
                </a:solidFill>
                <a:latin typeface="PT Sans Narrow"/>
                <a:ea typeface="PT Sans Narrow"/>
                <a:cs typeface="PT Sans Narrow"/>
                <a:sym typeface="PT Sans Narrow"/>
              </a:rPr>
              <a:t>FULLNAME</a:t>
            </a:r>
            <a:r>
              <a:rPr b="1" lang="en" sz="3400">
                <a:solidFill>
                  <a:schemeClr val="dk1"/>
                </a:solidFill>
                <a:latin typeface="PT Sans Narrow"/>
                <a:ea typeface="PT Sans Narrow"/>
                <a:cs typeface="PT Sans Narrow"/>
                <a:sym typeface="PT Sans Narrow"/>
              </a:rPr>
              <a:t>: Celebrities </a:t>
            </a:r>
            <a:endParaRPr b="1" sz="3500">
              <a:latin typeface="PT Sans Narrow"/>
              <a:ea typeface="PT Sans Narrow"/>
              <a:cs typeface="PT Sans Narrow"/>
              <a:sym typeface="PT Sans Narrow"/>
            </a:endParaRPr>
          </a:p>
        </p:txBody>
      </p:sp>
      <p:pic>
        <p:nvPicPr>
          <p:cNvPr id="271" name="Google Shape;271;p19">
            <a:hlinkClick r:id="rId14"/>
          </p:cNvPr>
          <p:cNvPicPr preferRelativeResize="0"/>
          <p:nvPr/>
        </p:nvPicPr>
        <p:blipFill>
          <a:blip r:embed="rId15">
            <a:alphaModFix/>
          </a:blip>
          <a:stretch>
            <a:fillRect/>
          </a:stretch>
        </p:blipFill>
        <p:spPr>
          <a:xfrm>
            <a:off x="110641" y="4892799"/>
            <a:ext cx="635060" cy="233700"/>
          </a:xfrm>
          <a:prstGeom prst="rect">
            <a:avLst/>
          </a:prstGeom>
          <a:noFill/>
          <a:ln>
            <a:noFill/>
          </a:ln>
        </p:spPr>
      </p:pic>
      <p:pic>
        <p:nvPicPr>
          <p:cNvPr id="272" name="Google Shape;272;p19">
            <a:hlinkClick r:id="rId16"/>
          </p:cNvPr>
          <p:cNvPicPr preferRelativeResize="0"/>
          <p:nvPr/>
        </p:nvPicPr>
        <p:blipFill>
          <a:blip r:embed="rId17">
            <a:alphaModFix/>
          </a:blip>
          <a:stretch>
            <a:fillRect/>
          </a:stretch>
        </p:blipFill>
        <p:spPr>
          <a:xfrm>
            <a:off x="822225" y="4886049"/>
            <a:ext cx="1324300" cy="233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cxnSp>
        <p:nvCxnSpPr>
          <p:cNvPr id="277" name="Google Shape;277;p20"/>
          <p:cNvCxnSpPr/>
          <p:nvPr/>
        </p:nvCxnSpPr>
        <p:spPr>
          <a:xfrm flipH="1">
            <a:off x="5141400" y="4192510"/>
            <a:ext cx="300" cy="696000"/>
          </a:xfrm>
          <a:prstGeom prst="straightConnector1">
            <a:avLst/>
          </a:prstGeom>
          <a:noFill/>
          <a:ln cap="flat" cmpd="sng" w="9525">
            <a:solidFill>
              <a:srgbClr val="7F7F7F"/>
            </a:solidFill>
            <a:prstDash val="dash"/>
            <a:round/>
            <a:headEnd len="sm" w="sm" type="none"/>
            <a:tailEnd len="sm" w="sm" type="none"/>
          </a:ln>
        </p:spPr>
      </p:cxnSp>
      <p:sp>
        <p:nvSpPr>
          <p:cNvPr id="278" name="Google Shape;278;p20"/>
          <p:cNvSpPr/>
          <p:nvPr/>
        </p:nvSpPr>
        <p:spPr>
          <a:xfrm>
            <a:off x="7004662" y="4049308"/>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9" name="Google Shape;279;p20"/>
          <p:cNvSpPr/>
          <p:nvPr/>
        </p:nvSpPr>
        <p:spPr>
          <a:xfrm>
            <a:off x="2354400" y="4033824"/>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80" name="Google Shape;280;p20"/>
          <p:cNvSpPr/>
          <p:nvPr/>
        </p:nvSpPr>
        <p:spPr>
          <a:xfrm>
            <a:off x="0" y="3875860"/>
            <a:ext cx="9144000" cy="410400"/>
          </a:xfrm>
          <a:prstGeom prst="rect">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81" name="Google Shape;281;p20"/>
          <p:cNvSpPr/>
          <p:nvPr/>
        </p:nvSpPr>
        <p:spPr>
          <a:xfrm>
            <a:off x="0" y="4909800"/>
            <a:ext cx="9911400" cy="2337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2" name="Google Shape;282;p20"/>
          <p:cNvSpPr txBox="1"/>
          <p:nvPr/>
        </p:nvSpPr>
        <p:spPr>
          <a:xfrm>
            <a:off x="5142000" y="4300955"/>
            <a:ext cx="4002300" cy="5541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b="1" lang="en" sz="1200">
                <a:solidFill>
                  <a:schemeClr val="dk1"/>
                </a:solidFill>
                <a:latin typeface="PT Sans Narrow"/>
                <a:ea typeface="PT Sans Narrow"/>
                <a:cs typeface="PT Sans Narrow"/>
                <a:sym typeface="PT Sans Narrow"/>
              </a:rPr>
              <a:t>SELECT *</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rPr b="1" lang="en" sz="1200">
                <a:solidFill>
                  <a:schemeClr val="dk1"/>
                </a:solidFill>
                <a:latin typeface="PT Sans Narrow"/>
                <a:ea typeface="PT Sans Narrow"/>
                <a:cs typeface="PT Sans Narrow"/>
                <a:sym typeface="PT Sans Narrow"/>
              </a:rPr>
              <a:t>FROM Celebrities</a:t>
            </a:r>
            <a:br>
              <a:rPr b="1" lang="en" sz="1200">
                <a:solidFill>
                  <a:schemeClr val="dk1"/>
                </a:solidFill>
                <a:latin typeface="PT Sans Narrow"/>
                <a:ea typeface="PT Sans Narrow"/>
                <a:cs typeface="PT Sans Narrow"/>
                <a:sym typeface="PT Sans Narrow"/>
              </a:rPr>
            </a:br>
            <a:r>
              <a:rPr b="1" lang="en" sz="1200">
                <a:solidFill>
                  <a:schemeClr val="dk1"/>
                </a:solidFill>
                <a:latin typeface="PT Sans Narrow"/>
                <a:ea typeface="PT Sans Narrow"/>
                <a:cs typeface="PT Sans Narrow"/>
                <a:sym typeface="PT Sans Narrow"/>
              </a:rPr>
              <a:t>ORDER BY AGE, </a:t>
            </a:r>
            <a:r>
              <a:rPr b="1" lang="en" sz="1200">
                <a:solidFill>
                  <a:schemeClr val="dk1"/>
                </a:solidFill>
                <a:latin typeface="PT Sans Narrow"/>
                <a:ea typeface="PT Sans Narrow"/>
                <a:cs typeface="PT Sans Narrow"/>
                <a:sym typeface="PT Sans Narrow"/>
              </a:rPr>
              <a:t>FULLNAME</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0" lvl="0" marL="171450" marR="0" rtl="0" algn="ctr">
              <a:spcBef>
                <a:spcPts val="0"/>
              </a:spcBef>
              <a:spcAft>
                <a:spcPts val="0"/>
              </a:spcAft>
              <a:buNone/>
            </a:pPr>
            <a:r>
              <a:t/>
            </a:r>
            <a:endParaRPr b="1" sz="1500">
              <a:latin typeface="PT Sans Narrow"/>
              <a:ea typeface="PT Sans Narrow"/>
              <a:cs typeface="PT Sans Narrow"/>
              <a:sym typeface="PT Sans Narrow"/>
            </a:endParaRPr>
          </a:p>
        </p:txBody>
      </p:sp>
      <p:pic>
        <p:nvPicPr>
          <p:cNvPr id="283" name="Google Shape;283;p20"/>
          <p:cNvPicPr preferRelativeResize="0"/>
          <p:nvPr/>
        </p:nvPicPr>
        <p:blipFill>
          <a:blip r:embed="rId3">
            <a:alphaModFix/>
          </a:blip>
          <a:stretch>
            <a:fillRect/>
          </a:stretch>
        </p:blipFill>
        <p:spPr>
          <a:xfrm>
            <a:off x="8554150" y="4850400"/>
            <a:ext cx="369300" cy="369300"/>
          </a:xfrm>
          <a:prstGeom prst="rect">
            <a:avLst/>
          </a:prstGeom>
          <a:noFill/>
          <a:ln>
            <a:noFill/>
          </a:ln>
        </p:spPr>
      </p:pic>
      <p:sp>
        <p:nvSpPr>
          <p:cNvPr id="284" name="Google Shape;284;p20"/>
          <p:cNvSpPr txBox="1"/>
          <p:nvPr/>
        </p:nvSpPr>
        <p:spPr>
          <a:xfrm>
            <a:off x="0" y="3924060"/>
            <a:ext cx="5141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RESULTS</a:t>
            </a:r>
            <a:endParaRPr b="1" sz="1800">
              <a:latin typeface="PT Sans Narrow"/>
              <a:ea typeface="PT Sans Narrow"/>
              <a:cs typeface="PT Sans Narrow"/>
              <a:sym typeface="PT Sans Narrow"/>
            </a:endParaRPr>
          </a:p>
        </p:txBody>
      </p:sp>
      <p:sp>
        <p:nvSpPr>
          <p:cNvPr id="285" name="Google Shape;285;p20"/>
          <p:cNvSpPr txBox="1"/>
          <p:nvPr/>
        </p:nvSpPr>
        <p:spPr>
          <a:xfrm>
            <a:off x="5141700" y="3929485"/>
            <a:ext cx="4002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SQL QUERY</a:t>
            </a:r>
            <a:endParaRPr b="1" sz="1800">
              <a:latin typeface="PT Sans Narrow"/>
              <a:ea typeface="PT Sans Narrow"/>
              <a:cs typeface="PT Sans Narrow"/>
              <a:sym typeface="PT Sans Narrow"/>
            </a:endParaRPr>
          </a:p>
        </p:txBody>
      </p:sp>
      <p:sp>
        <p:nvSpPr>
          <p:cNvPr id="286" name="Google Shape;286;p20"/>
          <p:cNvSpPr txBox="1"/>
          <p:nvPr/>
        </p:nvSpPr>
        <p:spPr>
          <a:xfrm>
            <a:off x="-48831" y="4346469"/>
            <a:ext cx="5273700" cy="4839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lang="en">
                <a:solidFill>
                  <a:schemeClr val="dk1"/>
                </a:solidFill>
                <a:latin typeface="PT Sans Narrow"/>
                <a:ea typeface="PT Sans Narrow"/>
                <a:cs typeface="PT Sans Narrow"/>
                <a:sym typeface="PT Sans Narrow"/>
              </a:rPr>
              <a:t>The celebrities are sorted by  </a:t>
            </a:r>
            <a:r>
              <a:rPr b="1" lang="en">
                <a:solidFill>
                  <a:schemeClr val="dk1"/>
                </a:solidFill>
                <a:latin typeface="PT Sans Narrow"/>
                <a:ea typeface="PT Sans Narrow"/>
                <a:cs typeface="PT Sans Narrow"/>
                <a:sym typeface="PT Sans Narrow"/>
              </a:rPr>
              <a:t>ascending </a:t>
            </a:r>
            <a:r>
              <a:rPr lang="en">
                <a:solidFill>
                  <a:schemeClr val="dk1"/>
                </a:solidFill>
                <a:latin typeface="PT Sans Narrow"/>
                <a:ea typeface="PT Sans Narrow"/>
                <a:cs typeface="PT Sans Narrow"/>
                <a:sym typeface="PT Sans Narrow"/>
              </a:rPr>
              <a:t>order by age (youngest to oldest) then </a:t>
            </a:r>
            <a:r>
              <a:rPr b="1" lang="en">
                <a:solidFill>
                  <a:schemeClr val="dk1"/>
                </a:solidFill>
                <a:latin typeface="PT Sans Narrow"/>
                <a:ea typeface="PT Sans Narrow"/>
                <a:cs typeface="PT Sans Narrow"/>
                <a:sym typeface="PT Sans Narrow"/>
              </a:rPr>
              <a:t>ascending </a:t>
            </a:r>
            <a:r>
              <a:rPr lang="en">
                <a:solidFill>
                  <a:schemeClr val="dk1"/>
                </a:solidFill>
                <a:latin typeface="PT Sans Narrow"/>
                <a:ea typeface="PT Sans Narrow"/>
                <a:cs typeface="PT Sans Narrow"/>
                <a:sym typeface="PT Sans Narrow"/>
              </a:rPr>
              <a:t>order by </a:t>
            </a:r>
            <a:r>
              <a:rPr lang="en">
                <a:solidFill>
                  <a:schemeClr val="dk1"/>
                </a:solidFill>
                <a:latin typeface="PT Sans Narrow"/>
                <a:ea typeface="PT Sans Narrow"/>
                <a:cs typeface="PT Sans Narrow"/>
                <a:sym typeface="PT Sans Narrow"/>
              </a:rPr>
              <a:t>fullname</a:t>
            </a:r>
            <a:r>
              <a:rPr lang="en">
                <a:solidFill>
                  <a:schemeClr val="dk1"/>
                </a:solidFill>
                <a:latin typeface="PT Sans Narrow"/>
                <a:ea typeface="PT Sans Narrow"/>
                <a:cs typeface="PT Sans Narrow"/>
                <a:sym typeface="PT Sans Narrow"/>
              </a:rPr>
              <a:t> (A to Z). </a:t>
            </a:r>
            <a:r>
              <a:rPr b="1" i="1" lang="en">
                <a:solidFill>
                  <a:schemeClr val="dk1"/>
                </a:solidFill>
                <a:latin typeface="PT Sans Narrow"/>
                <a:ea typeface="PT Sans Narrow"/>
                <a:cs typeface="PT Sans Narrow"/>
                <a:sym typeface="PT Sans Narrow"/>
              </a:rPr>
              <a:t>Note Gal Gadot and Scarlett Johansson.</a:t>
            </a:r>
            <a:r>
              <a:rPr lang="en">
                <a:solidFill>
                  <a:schemeClr val="dk1"/>
                </a:solidFill>
                <a:latin typeface="PT Sans Narrow"/>
                <a:ea typeface="PT Sans Narrow"/>
                <a:cs typeface="PT Sans Narrow"/>
                <a:sym typeface="PT Sans Narrow"/>
              </a:rPr>
              <a:t> </a:t>
            </a:r>
            <a:endParaRPr>
              <a:solidFill>
                <a:schemeClr val="dk1"/>
              </a:solidFill>
              <a:latin typeface="PT Sans Narrow"/>
              <a:ea typeface="PT Sans Narrow"/>
              <a:cs typeface="PT Sans Narrow"/>
              <a:sym typeface="PT Sans Narrow"/>
            </a:endParaRPr>
          </a:p>
        </p:txBody>
      </p:sp>
      <p:pic>
        <p:nvPicPr>
          <p:cNvPr id="287" name="Google Shape;287;p20"/>
          <p:cNvPicPr preferRelativeResize="0"/>
          <p:nvPr/>
        </p:nvPicPr>
        <p:blipFill>
          <a:blip r:embed="rId4">
            <a:alphaModFix/>
          </a:blip>
          <a:stretch>
            <a:fillRect/>
          </a:stretch>
        </p:blipFill>
        <p:spPr>
          <a:xfrm>
            <a:off x="-9201" y="3879781"/>
            <a:ext cx="410400" cy="410400"/>
          </a:xfrm>
          <a:prstGeom prst="rect">
            <a:avLst/>
          </a:prstGeom>
          <a:noFill/>
          <a:ln>
            <a:noFill/>
          </a:ln>
        </p:spPr>
      </p:pic>
      <p:sp>
        <p:nvSpPr>
          <p:cNvPr id="288" name="Google Shape;288;p20"/>
          <p:cNvSpPr txBox="1"/>
          <p:nvPr/>
        </p:nvSpPr>
        <p:spPr>
          <a:xfrm>
            <a:off x="3642380" y="4882500"/>
            <a:ext cx="4831800" cy="26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500">
                <a:latin typeface="Roboto Mono"/>
                <a:ea typeface="Roboto Mono"/>
                <a:cs typeface="Roboto Mono"/>
                <a:sym typeface="Roboto Mono"/>
              </a:rPr>
              <a:t>Images from  </a:t>
            </a:r>
            <a:r>
              <a:rPr i="1" lang="en" sz="500" u="sng">
                <a:solidFill>
                  <a:schemeClr val="hlink"/>
                </a:solidFill>
                <a:latin typeface="Roboto Mono"/>
                <a:ea typeface="Roboto Mono"/>
                <a:cs typeface="Roboto Mono"/>
                <a:sym typeface="Roboto Mono"/>
                <a:hlinkClick r:id="rId5"/>
              </a:rPr>
              <a:t>Wikimedia Commons</a:t>
            </a:r>
            <a:r>
              <a:rPr i="1" lang="en" sz="500">
                <a:latin typeface="Roboto Mono"/>
                <a:ea typeface="Roboto Mono"/>
                <a:cs typeface="Roboto Mono"/>
                <a:sym typeface="Roboto Mono"/>
              </a:rPr>
              <a:t> </a:t>
            </a:r>
            <a:r>
              <a:rPr lang="en" sz="500">
                <a:latin typeface="Roboto Mono"/>
                <a:ea typeface="Roboto Mono"/>
                <a:cs typeface="Roboto Mono"/>
                <a:sym typeface="Roboto Mono"/>
              </a:rPr>
              <a:t>and icon made by </a:t>
            </a:r>
            <a:r>
              <a:rPr lang="en" sz="500" u="sng">
                <a:solidFill>
                  <a:schemeClr val="hlink"/>
                </a:solidFill>
                <a:latin typeface="Roboto Mono"/>
                <a:ea typeface="Roboto Mono"/>
                <a:cs typeface="Roboto Mono"/>
                <a:sym typeface="Roboto Mono"/>
                <a:hlinkClick r:id="rId6"/>
              </a:rPr>
              <a:t>FreePik</a:t>
            </a:r>
            <a:r>
              <a:rPr lang="en" sz="500">
                <a:latin typeface="Roboto Mono"/>
                <a:ea typeface="Roboto Mono"/>
                <a:cs typeface="Roboto Mono"/>
                <a:sym typeface="Roboto Mono"/>
              </a:rPr>
              <a:t> and </a:t>
            </a:r>
            <a:r>
              <a:rPr lang="en" sz="500" u="sng">
                <a:solidFill>
                  <a:schemeClr val="hlink"/>
                </a:solidFill>
                <a:latin typeface="Roboto Mono"/>
                <a:ea typeface="Roboto Mono"/>
                <a:cs typeface="Roboto Mono"/>
                <a:sym typeface="Roboto Mono"/>
                <a:hlinkClick r:id="rId7"/>
              </a:rPr>
              <a:t>SmashIcons</a:t>
            </a:r>
            <a:r>
              <a:rPr lang="en" sz="500">
                <a:latin typeface="Roboto Mono"/>
                <a:ea typeface="Roboto Mono"/>
                <a:cs typeface="Roboto Mono"/>
                <a:sym typeface="Roboto Mono"/>
              </a:rPr>
              <a:t> from Flaticon</a:t>
            </a:r>
            <a:endParaRPr sz="500">
              <a:latin typeface="Roboto Mono"/>
              <a:ea typeface="Roboto Mono"/>
              <a:cs typeface="Roboto Mono"/>
              <a:sym typeface="Roboto Mono"/>
            </a:endParaRPr>
          </a:p>
        </p:txBody>
      </p:sp>
      <p:sp>
        <p:nvSpPr>
          <p:cNvPr id="289" name="Google Shape;289;p20"/>
          <p:cNvSpPr/>
          <p:nvPr/>
        </p:nvSpPr>
        <p:spPr>
          <a:xfrm>
            <a:off x="-66196" y="325626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Holland</a:t>
            </a:r>
            <a:endParaRPr b="1">
              <a:latin typeface="Source Code Pro"/>
              <a:ea typeface="Source Code Pro"/>
              <a:cs typeface="Source Code Pro"/>
              <a:sym typeface="Source Code Pro"/>
            </a:endParaRPr>
          </a:p>
        </p:txBody>
      </p:sp>
      <p:sp>
        <p:nvSpPr>
          <p:cNvPr id="290" name="Google Shape;290;p20"/>
          <p:cNvSpPr/>
          <p:nvPr/>
        </p:nvSpPr>
        <p:spPr>
          <a:xfrm>
            <a:off x="1477619" y="3264525"/>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Margot Robbie</a:t>
            </a:r>
            <a:endParaRPr b="1">
              <a:latin typeface="Source Code Pro"/>
              <a:ea typeface="Source Code Pro"/>
              <a:cs typeface="Source Code Pro"/>
              <a:sym typeface="Source Code Pro"/>
            </a:endParaRPr>
          </a:p>
        </p:txBody>
      </p:sp>
      <p:sp>
        <p:nvSpPr>
          <p:cNvPr id="291" name="Google Shape;291;p20"/>
          <p:cNvSpPr/>
          <p:nvPr/>
        </p:nvSpPr>
        <p:spPr>
          <a:xfrm>
            <a:off x="4557910" y="326106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Scarlett Johansson</a:t>
            </a:r>
            <a:endParaRPr b="1">
              <a:latin typeface="Source Code Pro"/>
              <a:ea typeface="Source Code Pro"/>
              <a:cs typeface="Source Code Pro"/>
              <a:sym typeface="Source Code Pro"/>
            </a:endParaRPr>
          </a:p>
        </p:txBody>
      </p:sp>
      <p:sp>
        <p:nvSpPr>
          <p:cNvPr id="292" name="Google Shape;292;p20"/>
          <p:cNvSpPr/>
          <p:nvPr/>
        </p:nvSpPr>
        <p:spPr>
          <a:xfrm>
            <a:off x="3023078" y="325684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endParaRPr b="1">
              <a:latin typeface="Source Code Pro"/>
              <a:ea typeface="Source Code Pro"/>
              <a:cs typeface="Source Code Pro"/>
              <a:sym typeface="Source Code Pro"/>
            </a:endParaRPr>
          </a:p>
          <a:p>
            <a:pPr indent="0" lvl="0" marL="0" rtl="0" algn="ctr">
              <a:spcBef>
                <a:spcPts val="0"/>
              </a:spcBef>
              <a:spcAft>
                <a:spcPts val="0"/>
              </a:spcAft>
              <a:buNone/>
            </a:pPr>
            <a:r>
              <a:rPr b="1" lang="en">
                <a:latin typeface="Source Code Pro"/>
                <a:ea typeface="Source Code Pro"/>
                <a:cs typeface="Source Code Pro"/>
                <a:sym typeface="Source Code Pro"/>
              </a:rPr>
              <a:t>Gal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Gadot</a:t>
            </a:r>
            <a:endParaRPr b="1">
              <a:latin typeface="Source Code Pro"/>
              <a:ea typeface="Source Code Pro"/>
              <a:cs typeface="Source Code Pro"/>
              <a:sym typeface="Source Code Pro"/>
            </a:endParaRPr>
          </a:p>
        </p:txBody>
      </p:sp>
      <p:pic>
        <p:nvPicPr>
          <p:cNvPr id="293" name="Google Shape;293;p20"/>
          <p:cNvPicPr preferRelativeResize="0"/>
          <p:nvPr/>
        </p:nvPicPr>
        <p:blipFill>
          <a:blip r:embed="rId8">
            <a:alphaModFix/>
          </a:blip>
          <a:stretch>
            <a:fillRect/>
          </a:stretch>
        </p:blipFill>
        <p:spPr>
          <a:xfrm>
            <a:off x="3108763" y="1204192"/>
            <a:ext cx="1306601" cy="1578976"/>
          </a:xfrm>
          <a:prstGeom prst="rect">
            <a:avLst/>
          </a:prstGeom>
          <a:noFill/>
          <a:ln cap="flat" cmpd="sng" w="28575">
            <a:solidFill>
              <a:srgbClr val="000000"/>
            </a:solidFill>
            <a:prstDash val="solid"/>
            <a:round/>
            <a:headEnd len="sm" w="sm" type="none"/>
            <a:tailEnd len="sm" w="sm" type="none"/>
          </a:ln>
        </p:spPr>
      </p:pic>
      <p:pic>
        <p:nvPicPr>
          <p:cNvPr id="294" name="Google Shape;294;p20"/>
          <p:cNvPicPr preferRelativeResize="0"/>
          <p:nvPr/>
        </p:nvPicPr>
        <p:blipFill>
          <a:blip r:embed="rId9">
            <a:alphaModFix/>
          </a:blip>
          <a:stretch>
            <a:fillRect/>
          </a:stretch>
        </p:blipFill>
        <p:spPr>
          <a:xfrm>
            <a:off x="4643570" y="1212892"/>
            <a:ext cx="1306801" cy="1703049"/>
          </a:xfrm>
          <a:prstGeom prst="rect">
            <a:avLst/>
          </a:prstGeom>
          <a:noFill/>
          <a:ln cap="flat" cmpd="sng" w="28575">
            <a:solidFill>
              <a:srgbClr val="000000"/>
            </a:solidFill>
            <a:prstDash val="solid"/>
            <a:round/>
            <a:headEnd len="sm" w="sm" type="none"/>
            <a:tailEnd len="sm" w="sm" type="none"/>
          </a:ln>
        </p:spPr>
      </p:pic>
      <p:pic>
        <p:nvPicPr>
          <p:cNvPr id="295" name="Google Shape;295;p20"/>
          <p:cNvPicPr preferRelativeResize="0"/>
          <p:nvPr/>
        </p:nvPicPr>
        <p:blipFill>
          <a:blip r:embed="rId10">
            <a:alphaModFix/>
          </a:blip>
          <a:stretch>
            <a:fillRect/>
          </a:stretch>
        </p:blipFill>
        <p:spPr>
          <a:xfrm>
            <a:off x="1563218" y="1216225"/>
            <a:ext cx="1306800" cy="1784999"/>
          </a:xfrm>
          <a:prstGeom prst="rect">
            <a:avLst/>
          </a:prstGeom>
          <a:noFill/>
          <a:ln cap="flat" cmpd="sng" w="28575">
            <a:solidFill>
              <a:srgbClr val="000000"/>
            </a:solidFill>
            <a:prstDash val="solid"/>
            <a:round/>
            <a:headEnd len="sm" w="sm" type="none"/>
            <a:tailEnd len="sm" w="sm" type="none"/>
          </a:ln>
        </p:spPr>
      </p:pic>
      <p:pic>
        <p:nvPicPr>
          <p:cNvPr id="296" name="Google Shape;296;p20"/>
          <p:cNvPicPr preferRelativeResize="0"/>
          <p:nvPr/>
        </p:nvPicPr>
        <p:blipFill>
          <a:blip r:embed="rId11">
            <a:alphaModFix/>
          </a:blip>
          <a:stretch>
            <a:fillRect/>
          </a:stretch>
        </p:blipFill>
        <p:spPr>
          <a:xfrm>
            <a:off x="6173476" y="1197685"/>
            <a:ext cx="1306800" cy="1972924"/>
          </a:xfrm>
          <a:prstGeom prst="rect">
            <a:avLst/>
          </a:prstGeom>
          <a:noFill/>
          <a:ln cap="flat" cmpd="sng" w="28575">
            <a:solidFill>
              <a:srgbClr val="000000"/>
            </a:solidFill>
            <a:prstDash val="solid"/>
            <a:round/>
            <a:headEnd len="sm" w="sm" type="none"/>
            <a:tailEnd len="sm" w="sm" type="none"/>
          </a:ln>
        </p:spPr>
      </p:pic>
      <p:pic>
        <p:nvPicPr>
          <p:cNvPr id="297" name="Google Shape;297;p20"/>
          <p:cNvPicPr preferRelativeResize="0"/>
          <p:nvPr/>
        </p:nvPicPr>
        <p:blipFill>
          <a:blip r:embed="rId12">
            <a:alphaModFix/>
          </a:blip>
          <a:stretch>
            <a:fillRect/>
          </a:stretch>
        </p:blipFill>
        <p:spPr>
          <a:xfrm>
            <a:off x="19402" y="1208092"/>
            <a:ext cx="1306600" cy="1972925"/>
          </a:xfrm>
          <a:prstGeom prst="rect">
            <a:avLst/>
          </a:prstGeom>
          <a:noFill/>
          <a:ln cap="flat" cmpd="sng" w="28575">
            <a:solidFill>
              <a:srgbClr val="000000"/>
            </a:solidFill>
            <a:prstDash val="solid"/>
            <a:round/>
            <a:headEnd len="sm" w="sm" type="none"/>
            <a:tailEnd len="sm" w="sm" type="none"/>
          </a:ln>
        </p:spPr>
      </p:pic>
      <p:pic>
        <p:nvPicPr>
          <p:cNvPr id="298" name="Google Shape;298;p20"/>
          <p:cNvPicPr preferRelativeResize="0"/>
          <p:nvPr/>
        </p:nvPicPr>
        <p:blipFill>
          <a:blip r:embed="rId13">
            <a:alphaModFix/>
          </a:blip>
          <a:stretch>
            <a:fillRect/>
          </a:stretch>
        </p:blipFill>
        <p:spPr>
          <a:xfrm>
            <a:off x="7728291" y="1195736"/>
            <a:ext cx="1306616" cy="1972937"/>
          </a:xfrm>
          <a:prstGeom prst="rect">
            <a:avLst/>
          </a:prstGeom>
          <a:noFill/>
          <a:ln cap="flat" cmpd="sng" w="28575">
            <a:solidFill>
              <a:srgbClr val="000000"/>
            </a:solidFill>
            <a:prstDash val="solid"/>
            <a:round/>
            <a:headEnd len="sm" w="sm" type="none"/>
            <a:tailEnd len="sm" w="sm" type="none"/>
          </a:ln>
        </p:spPr>
      </p:pic>
      <p:sp>
        <p:nvSpPr>
          <p:cNvPr id="299" name="Google Shape;299;p20"/>
          <p:cNvSpPr/>
          <p:nvPr/>
        </p:nvSpPr>
        <p:spPr>
          <a:xfrm>
            <a:off x="7642626" y="2568136"/>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63</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300" name="Google Shape;300;p20"/>
          <p:cNvSpPr/>
          <p:nvPr/>
        </p:nvSpPr>
        <p:spPr>
          <a:xfrm>
            <a:off x="-48736" y="2580342"/>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24</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English</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301" name="Google Shape;301;p20"/>
          <p:cNvSpPr/>
          <p:nvPr/>
        </p:nvSpPr>
        <p:spPr>
          <a:xfrm>
            <a:off x="6100926" y="2570235"/>
            <a:ext cx="1465800" cy="6756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Source Code Pro"/>
                <a:ea typeface="Source Code Pro"/>
                <a:cs typeface="Source Code Pro"/>
                <a:sym typeface="Source Code Pro"/>
              </a:rPr>
              <a:t>AGE: 48</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American</a:t>
            </a:r>
            <a:endParaRPr b="1" sz="1000">
              <a:latin typeface="Source Code Pro"/>
              <a:ea typeface="Source Code Pro"/>
              <a:cs typeface="Source Code Pro"/>
              <a:sym typeface="Source Code Pro"/>
            </a:endParaRPr>
          </a:p>
        </p:txBody>
      </p:sp>
      <p:sp>
        <p:nvSpPr>
          <p:cNvPr id="302" name="Google Shape;302;p20"/>
          <p:cNvSpPr/>
          <p:nvPr/>
        </p:nvSpPr>
        <p:spPr>
          <a:xfrm>
            <a:off x="1476806" y="2588850"/>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29</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Australian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303" name="Google Shape;303;p20"/>
          <p:cNvSpPr/>
          <p:nvPr/>
        </p:nvSpPr>
        <p:spPr>
          <a:xfrm>
            <a:off x="4574545" y="2585067"/>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304" name="Google Shape;304;p20"/>
          <p:cNvSpPr/>
          <p:nvPr/>
        </p:nvSpPr>
        <p:spPr>
          <a:xfrm>
            <a:off x="3035226" y="2581017"/>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Israeli</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305" name="Google Shape;305;p20"/>
          <p:cNvSpPr/>
          <p:nvPr/>
        </p:nvSpPr>
        <p:spPr>
          <a:xfrm>
            <a:off x="7642628" y="3244078"/>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Hanks</a:t>
            </a:r>
            <a:endParaRPr b="1">
              <a:latin typeface="Source Code Pro"/>
              <a:ea typeface="Source Code Pro"/>
              <a:cs typeface="Source Code Pro"/>
              <a:sym typeface="Source Code Pro"/>
            </a:endParaRPr>
          </a:p>
        </p:txBody>
      </p:sp>
      <p:sp>
        <p:nvSpPr>
          <p:cNvPr id="306" name="Google Shape;306;p20"/>
          <p:cNvSpPr/>
          <p:nvPr/>
        </p:nvSpPr>
        <p:spPr>
          <a:xfrm>
            <a:off x="6087952" y="3246156"/>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Dwayne Johnson</a:t>
            </a:r>
            <a:endParaRPr b="1">
              <a:latin typeface="Source Code Pro"/>
              <a:ea typeface="Source Code Pro"/>
              <a:cs typeface="Source Code Pro"/>
              <a:sym typeface="Source Code Pro"/>
            </a:endParaRPr>
          </a:p>
        </p:txBody>
      </p:sp>
      <p:sp>
        <p:nvSpPr>
          <p:cNvPr id="307" name="Google Shape;307;p20"/>
          <p:cNvSpPr txBox="1"/>
          <p:nvPr/>
        </p:nvSpPr>
        <p:spPr>
          <a:xfrm>
            <a:off x="-100519" y="-94650"/>
            <a:ext cx="5026800" cy="92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5200">
                <a:solidFill>
                  <a:schemeClr val="dk1"/>
                </a:solidFill>
                <a:latin typeface="PT Sans Narrow"/>
                <a:ea typeface="PT Sans Narrow"/>
                <a:cs typeface="PT Sans Narrow"/>
                <a:sym typeface="PT Sans Narrow"/>
              </a:rPr>
              <a:t>SQL ORDER BY</a:t>
            </a:r>
            <a:endParaRPr b="1" sz="5300">
              <a:latin typeface="PT Sans Narrow"/>
              <a:ea typeface="PT Sans Narrow"/>
              <a:cs typeface="PT Sans Narrow"/>
              <a:sym typeface="PT Sans Narrow"/>
            </a:endParaRPr>
          </a:p>
        </p:txBody>
      </p:sp>
      <p:sp>
        <p:nvSpPr>
          <p:cNvPr id="308" name="Google Shape;308;p20"/>
          <p:cNvSpPr txBox="1"/>
          <p:nvPr/>
        </p:nvSpPr>
        <p:spPr>
          <a:xfrm>
            <a:off x="3453550" y="-95242"/>
            <a:ext cx="5844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91CC04"/>
                </a:highlight>
                <a:latin typeface="Roboto Mono"/>
                <a:ea typeface="Roboto Mono"/>
                <a:cs typeface="Roboto Mono"/>
                <a:sym typeface="Roboto Mono"/>
              </a:rPr>
              <a:t>ORDER BY is used to sort the result-set in ascending or descending order. ORDER BY sorts the records in ascending order by default. To sort the records in descending order, use the DESC keyword.</a:t>
            </a:r>
            <a:r>
              <a:rPr b="1" i="1" lang="en" sz="1100" u="sng">
                <a:solidFill>
                  <a:schemeClr val="dk1"/>
                </a:solidFill>
                <a:highlight>
                  <a:srgbClr val="F5C84C"/>
                </a:highlight>
                <a:latin typeface="Roboto Mono"/>
                <a:ea typeface="Roboto Mono"/>
                <a:cs typeface="Roboto Mono"/>
                <a:sym typeface="Roboto Mono"/>
              </a:rPr>
              <a:t>ASC A to Z or 1 to 100, DESC Z to A or 100 to 1.</a:t>
            </a:r>
            <a:endParaRPr b="1" i="1" sz="1100" u="sng">
              <a:solidFill>
                <a:schemeClr val="dk1"/>
              </a:solidFill>
              <a:highlight>
                <a:srgbClr val="F5C84C"/>
              </a:highlight>
              <a:latin typeface="Roboto Mono"/>
              <a:ea typeface="Roboto Mono"/>
              <a:cs typeface="Roboto Mono"/>
              <a:sym typeface="Roboto Mono"/>
            </a:endParaRPr>
          </a:p>
        </p:txBody>
      </p:sp>
      <p:cxnSp>
        <p:nvCxnSpPr>
          <p:cNvPr id="309" name="Google Shape;309;p20"/>
          <p:cNvCxnSpPr/>
          <p:nvPr/>
        </p:nvCxnSpPr>
        <p:spPr>
          <a:xfrm>
            <a:off x="0" y="854416"/>
            <a:ext cx="9153600" cy="9300"/>
          </a:xfrm>
          <a:prstGeom prst="straightConnector1">
            <a:avLst/>
          </a:prstGeom>
          <a:noFill/>
          <a:ln cap="flat" cmpd="sng" w="9525">
            <a:solidFill>
              <a:srgbClr val="7F7F7F"/>
            </a:solidFill>
            <a:prstDash val="dash"/>
            <a:round/>
            <a:headEnd len="sm" w="sm" type="none"/>
            <a:tailEnd len="sm" w="sm" type="none"/>
          </a:ln>
        </p:spPr>
      </p:cxnSp>
      <p:sp>
        <p:nvSpPr>
          <p:cNvPr id="310" name="Google Shape;310;p20"/>
          <p:cNvSpPr txBox="1"/>
          <p:nvPr/>
        </p:nvSpPr>
        <p:spPr>
          <a:xfrm>
            <a:off x="-76200" y="700777"/>
            <a:ext cx="50268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3400">
                <a:solidFill>
                  <a:schemeClr val="dk1"/>
                </a:solidFill>
                <a:latin typeface="PT Sans Narrow"/>
                <a:ea typeface="PT Sans Narrow"/>
                <a:cs typeface="PT Sans Narrow"/>
                <a:sym typeface="PT Sans Narrow"/>
              </a:rPr>
              <a:t>TABLE </a:t>
            </a:r>
            <a:r>
              <a:rPr b="1" lang="en" sz="3400">
                <a:solidFill>
                  <a:schemeClr val="dk1"/>
                </a:solidFill>
                <a:latin typeface="PT Sans Narrow"/>
                <a:ea typeface="PT Sans Narrow"/>
                <a:cs typeface="PT Sans Narrow"/>
                <a:sym typeface="PT Sans Narrow"/>
              </a:rPr>
              <a:t>FULLNAME</a:t>
            </a:r>
            <a:r>
              <a:rPr b="1" lang="en" sz="3400">
                <a:solidFill>
                  <a:schemeClr val="dk1"/>
                </a:solidFill>
                <a:latin typeface="PT Sans Narrow"/>
                <a:ea typeface="PT Sans Narrow"/>
                <a:cs typeface="PT Sans Narrow"/>
                <a:sym typeface="PT Sans Narrow"/>
              </a:rPr>
              <a:t>: Celebrities </a:t>
            </a:r>
            <a:endParaRPr b="1" sz="3500">
              <a:latin typeface="PT Sans Narrow"/>
              <a:ea typeface="PT Sans Narrow"/>
              <a:cs typeface="PT Sans Narrow"/>
              <a:sym typeface="PT Sans Narrow"/>
            </a:endParaRPr>
          </a:p>
        </p:txBody>
      </p:sp>
      <p:pic>
        <p:nvPicPr>
          <p:cNvPr id="311" name="Google Shape;311;p20">
            <a:hlinkClick r:id="rId14"/>
          </p:cNvPr>
          <p:cNvPicPr preferRelativeResize="0"/>
          <p:nvPr/>
        </p:nvPicPr>
        <p:blipFill>
          <a:blip r:embed="rId15">
            <a:alphaModFix/>
          </a:blip>
          <a:stretch>
            <a:fillRect/>
          </a:stretch>
        </p:blipFill>
        <p:spPr>
          <a:xfrm>
            <a:off x="110641" y="4892799"/>
            <a:ext cx="635060" cy="233700"/>
          </a:xfrm>
          <a:prstGeom prst="rect">
            <a:avLst/>
          </a:prstGeom>
          <a:noFill/>
          <a:ln>
            <a:noFill/>
          </a:ln>
        </p:spPr>
      </p:pic>
      <p:pic>
        <p:nvPicPr>
          <p:cNvPr id="312" name="Google Shape;312;p20">
            <a:hlinkClick r:id="rId16"/>
          </p:cNvPr>
          <p:cNvPicPr preferRelativeResize="0"/>
          <p:nvPr/>
        </p:nvPicPr>
        <p:blipFill>
          <a:blip r:embed="rId17">
            <a:alphaModFix/>
          </a:blip>
          <a:stretch>
            <a:fillRect/>
          </a:stretch>
        </p:blipFill>
        <p:spPr>
          <a:xfrm>
            <a:off x="822225" y="4886049"/>
            <a:ext cx="1324300" cy="233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cxnSp>
        <p:nvCxnSpPr>
          <p:cNvPr id="317" name="Google Shape;317;p21"/>
          <p:cNvCxnSpPr/>
          <p:nvPr/>
        </p:nvCxnSpPr>
        <p:spPr>
          <a:xfrm flipH="1">
            <a:off x="5141400" y="4192510"/>
            <a:ext cx="300" cy="696000"/>
          </a:xfrm>
          <a:prstGeom prst="straightConnector1">
            <a:avLst/>
          </a:prstGeom>
          <a:noFill/>
          <a:ln cap="flat" cmpd="sng" w="9525">
            <a:solidFill>
              <a:srgbClr val="7F7F7F"/>
            </a:solidFill>
            <a:prstDash val="dash"/>
            <a:round/>
            <a:headEnd len="sm" w="sm" type="none"/>
            <a:tailEnd len="sm" w="sm" type="none"/>
          </a:ln>
        </p:spPr>
      </p:cxnSp>
      <p:sp>
        <p:nvSpPr>
          <p:cNvPr id="318" name="Google Shape;318;p21"/>
          <p:cNvSpPr/>
          <p:nvPr/>
        </p:nvSpPr>
        <p:spPr>
          <a:xfrm>
            <a:off x="7004662" y="4049308"/>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9" name="Google Shape;319;p21"/>
          <p:cNvSpPr/>
          <p:nvPr/>
        </p:nvSpPr>
        <p:spPr>
          <a:xfrm>
            <a:off x="2354400" y="4033824"/>
            <a:ext cx="333600" cy="326100"/>
          </a:xfrm>
          <a:prstGeom prst="diamond">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0" name="Google Shape;320;p21"/>
          <p:cNvSpPr/>
          <p:nvPr/>
        </p:nvSpPr>
        <p:spPr>
          <a:xfrm>
            <a:off x="0" y="3875860"/>
            <a:ext cx="9144000" cy="410400"/>
          </a:xfrm>
          <a:prstGeom prst="rect">
            <a:avLst/>
          </a:pr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1" name="Google Shape;321;p21"/>
          <p:cNvSpPr/>
          <p:nvPr/>
        </p:nvSpPr>
        <p:spPr>
          <a:xfrm>
            <a:off x="0" y="4909800"/>
            <a:ext cx="9911400" cy="2337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1B93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2" name="Google Shape;322;p21"/>
          <p:cNvSpPr txBox="1"/>
          <p:nvPr/>
        </p:nvSpPr>
        <p:spPr>
          <a:xfrm>
            <a:off x="5142000" y="4300955"/>
            <a:ext cx="4002300" cy="5541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b="1" lang="en" sz="1200">
                <a:solidFill>
                  <a:schemeClr val="dk1"/>
                </a:solidFill>
                <a:latin typeface="PT Sans Narrow"/>
                <a:ea typeface="PT Sans Narrow"/>
                <a:cs typeface="PT Sans Narrow"/>
                <a:sym typeface="PT Sans Narrow"/>
              </a:rPr>
              <a:t>SELECT *</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rPr b="1" lang="en" sz="1200">
                <a:solidFill>
                  <a:schemeClr val="dk1"/>
                </a:solidFill>
                <a:latin typeface="PT Sans Narrow"/>
                <a:ea typeface="PT Sans Narrow"/>
                <a:cs typeface="PT Sans Narrow"/>
                <a:sym typeface="PT Sans Narrow"/>
              </a:rPr>
              <a:t>FROM Celebrities</a:t>
            </a:r>
            <a:br>
              <a:rPr b="1" lang="en" sz="1200">
                <a:solidFill>
                  <a:schemeClr val="dk1"/>
                </a:solidFill>
                <a:latin typeface="PT Sans Narrow"/>
                <a:ea typeface="PT Sans Narrow"/>
                <a:cs typeface="PT Sans Narrow"/>
                <a:sym typeface="PT Sans Narrow"/>
              </a:rPr>
            </a:br>
            <a:r>
              <a:rPr b="1" lang="en" sz="1200">
                <a:solidFill>
                  <a:schemeClr val="dk1"/>
                </a:solidFill>
                <a:latin typeface="PT Sans Narrow"/>
                <a:ea typeface="PT Sans Narrow"/>
                <a:cs typeface="PT Sans Narrow"/>
                <a:sym typeface="PT Sans Narrow"/>
              </a:rPr>
              <a:t>ORDER BY AGE, </a:t>
            </a:r>
            <a:r>
              <a:rPr b="1" lang="en" sz="1200">
                <a:solidFill>
                  <a:schemeClr val="dk1"/>
                </a:solidFill>
                <a:latin typeface="PT Sans Narrow"/>
                <a:ea typeface="PT Sans Narrow"/>
                <a:cs typeface="PT Sans Narrow"/>
                <a:sym typeface="PT Sans Narrow"/>
              </a:rPr>
              <a:t>FULLNAME</a:t>
            </a:r>
            <a:endParaRPr b="1"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171450" rtl="0" algn="ctr">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0" lvl="0" marL="171450" marR="0" rtl="0" algn="ctr">
              <a:spcBef>
                <a:spcPts val="0"/>
              </a:spcBef>
              <a:spcAft>
                <a:spcPts val="0"/>
              </a:spcAft>
              <a:buNone/>
            </a:pPr>
            <a:r>
              <a:t/>
            </a:r>
            <a:endParaRPr b="1" sz="1500">
              <a:latin typeface="PT Sans Narrow"/>
              <a:ea typeface="PT Sans Narrow"/>
              <a:cs typeface="PT Sans Narrow"/>
              <a:sym typeface="PT Sans Narrow"/>
            </a:endParaRPr>
          </a:p>
        </p:txBody>
      </p:sp>
      <p:pic>
        <p:nvPicPr>
          <p:cNvPr id="323" name="Google Shape;323;p21"/>
          <p:cNvPicPr preferRelativeResize="0"/>
          <p:nvPr/>
        </p:nvPicPr>
        <p:blipFill>
          <a:blip r:embed="rId3">
            <a:alphaModFix/>
          </a:blip>
          <a:stretch>
            <a:fillRect/>
          </a:stretch>
        </p:blipFill>
        <p:spPr>
          <a:xfrm>
            <a:off x="8554150" y="4850400"/>
            <a:ext cx="369300" cy="369300"/>
          </a:xfrm>
          <a:prstGeom prst="rect">
            <a:avLst/>
          </a:prstGeom>
          <a:noFill/>
          <a:ln>
            <a:noFill/>
          </a:ln>
        </p:spPr>
      </p:pic>
      <p:sp>
        <p:nvSpPr>
          <p:cNvPr id="324" name="Google Shape;324;p21"/>
          <p:cNvSpPr txBox="1"/>
          <p:nvPr/>
        </p:nvSpPr>
        <p:spPr>
          <a:xfrm>
            <a:off x="0" y="3924060"/>
            <a:ext cx="5141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QUESTION</a:t>
            </a:r>
            <a:endParaRPr b="1" sz="1800">
              <a:latin typeface="PT Sans Narrow"/>
              <a:ea typeface="PT Sans Narrow"/>
              <a:cs typeface="PT Sans Narrow"/>
              <a:sym typeface="PT Sans Narrow"/>
            </a:endParaRPr>
          </a:p>
        </p:txBody>
      </p:sp>
      <p:sp>
        <p:nvSpPr>
          <p:cNvPr id="325" name="Google Shape;325;p21"/>
          <p:cNvSpPr txBox="1"/>
          <p:nvPr/>
        </p:nvSpPr>
        <p:spPr>
          <a:xfrm>
            <a:off x="5141700" y="3929485"/>
            <a:ext cx="4002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latin typeface="PT Sans Narrow"/>
                <a:ea typeface="PT Sans Narrow"/>
                <a:cs typeface="PT Sans Narrow"/>
                <a:sym typeface="PT Sans Narrow"/>
              </a:rPr>
              <a:t>SQL QUERY</a:t>
            </a:r>
            <a:endParaRPr b="1" sz="1800">
              <a:latin typeface="PT Sans Narrow"/>
              <a:ea typeface="PT Sans Narrow"/>
              <a:cs typeface="PT Sans Narrow"/>
              <a:sym typeface="PT Sans Narrow"/>
            </a:endParaRPr>
          </a:p>
        </p:txBody>
      </p:sp>
      <p:sp>
        <p:nvSpPr>
          <p:cNvPr id="326" name="Google Shape;326;p21"/>
          <p:cNvSpPr txBox="1"/>
          <p:nvPr/>
        </p:nvSpPr>
        <p:spPr>
          <a:xfrm>
            <a:off x="0" y="4395300"/>
            <a:ext cx="5141400" cy="483900"/>
          </a:xfrm>
          <a:prstGeom prst="rect">
            <a:avLst/>
          </a:prstGeom>
          <a:noFill/>
          <a:ln>
            <a:noFill/>
          </a:ln>
        </p:spPr>
        <p:txBody>
          <a:bodyPr anchorCtr="0" anchor="t" bIns="45700" lIns="91425" spcFirstLastPara="1" rIns="91425" wrap="square" tIns="45700">
            <a:noAutofit/>
          </a:bodyPr>
          <a:lstStyle/>
          <a:p>
            <a:pPr indent="0" lvl="0" marL="171450" rtl="0" algn="ctr">
              <a:spcBef>
                <a:spcPts val="0"/>
              </a:spcBef>
              <a:spcAft>
                <a:spcPts val="0"/>
              </a:spcAft>
              <a:buNone/>
            </a:pPr>
            <a:r>
              <a:rPr lang="en">
                <a:solidFill>
                  <a:schemeClr val="dk1"/>
                </a:solidFill>
                <a:latin typeface="PT Sans Narrow"/>
                <a:ea typeface="PT Sans Narrow"/>
                <a:cs typeface="PT Sans Narrow"/>
                <a:sym typeface="PT Sans Narrow"/>
              </a:rPr>
              <a:t>What would we change in this SQL query so when it ran it would sort the celebrities alphabetically by </a:t>
            </a:r>
            <a:r>
              <a:rPr lang="en">
                <a:solidFill>
                  <a:schemeClr val="dk1"/>
                </a:solidFill>
                <a:latin typeface="PT Sans Narrow"/>
                <a:ea typeface="PT Sans Narrow"/>
                <a:cs typeface="PT Sans Narrow"/>
                <a:sym typeface="PT Sans Narrow"/>
              </a:rPr>
              <a:t>fullname</a:t>
            </a:r>
            <a:r>
              <a:rPr lang="en">
                <a:solidFill>
                  <a:schemeClr val="dk1"/>
                </a:solidFill>
                <a:latin typeface="PT Sans Narrow"/>
                <a:ea typeface="PT Sans Narrow"/>
                <a:cs typeface="PT Sans Narrow"/>
                <a:sym typeface="PT Sans Narrow"/>
              </a:rPr>
              <a:t>?</a:t>
            </a:r>
            <a:endParaRPr>
              <a:solidFill>
                <a:schemeClr val="dk1"/>
              </a:solidFill>
              <a:latin typeface="PT Sans Narrow"/>
              <a:ea typeface="PT Sans Narrow"/>
              <a:cs typeface="PT Sans Narrow"/>
              <a:sym typeface="PT Sans Narrow"/>
            </a:endParaRPr>
          </a:p>
        </p:txBody>
      </p:sp>
      <p:sp>
        <p:nvSpPr>
          <p:cNvPr id="327" name="Google Shape;327;p21"/>
          <p:cNvSpPr txBox="1"/>
          <p:nvPr/>
        </p:nvSpPr>
        <p:spPr>
          <a:xfrm>
            <a:off x="3642380" y="4882500"/>
            <a:ext cx="4831800" cy="26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500">
                <a:latin typeface="Roboto Mono"/>
                <a:ea typeface="Roboto Mono"/>
                <a:cs typeface="Roboto Mono"/>
                <a:sym typeface="Roboto Mono"/>
              </a:rPr>
              <a:t>Images from  </a:t>
            </a:r>
            <a:r>
              <a:rPr i="1" lang="en" sz="500" u="sng">
                <a:solidFill>
                  <a:schemeClr val="hlink"/>
                </a:solidFill>
                <a:latin typeface="Roboto Mono"/>
                <a:ea typeface="Roboto Mono"/>
                <a:cs typeface="Roboto Mono"/>
                <a:sym typeface="Roboto Mono"/>
                <a:hlinkClick r:id="rId4"/>
              </a:rPr>
              <a:t>Wikimedia Commons</a:t>
            </a:r>
            <a:r>
              <a:rPr i="1" lang="en" sz="500">
                <a:latin typeface="Roboto Mono"/>
                <a:ea typeface="Roboto Mono"/>
                <a:cs typeface="Roboto Mono"/>
                <a:sym typeface="Roboto Mono"/>
              </a:rPr>
              <a:t> </a:t>
            </a:r>
            <a:r>
              <a:rPr lang="en" sz="500">
                <a:latin typeface="Roboto Mono"/>
                <a:ea typeface="Roboto Mono"/>
                <a:cs typeface="Roboto Mono"/>
                <a:sym typeface="Roboto Mono"/>
              </a:rPr>
              <a:t>and icon made by </a:t>
            </a:r>
            <a:r>
              <a:rPr lang="en" sz="500" u="sng">
                <a:solidFill>
                  <a:schemeClr val="hlink"/>
                </a:solidFill>
                <a:latin typeface="Roboto Mono"/>
                <a:ea typeface="Roboto Mono"/>
                <a:cs typeface="Roboto Mono"/>
                <a:sym typeface="Roboto Mono"/>
                <a:hlinkClick r:id="rId5"/>
              </a:rPr>
              <a:t>FreePik</a:t>
            </a:r>
            <a:r>
              <a:rPr lang="en" sz="500">
                <a:latin typeface="Roboto Mono"/>
                <a:ea typeface="Roboto Mono"/>
                <a:cs typeface="Roboto Mono"/>
                <a:sym typeface="Roboto Mono"/>
              </a:rPr>
              <a:t> and </a:t>
            </a:r>
            <a:r>
              <a:rPr lang="en" sz="500" u="sng">
                <a:solidFill>
                  <a:schemeClr val="hlink"/>
                </a:solidFill>
                <a:latin typeface="Roboto Mono"/>
                <a:ea typeface="Roboto Mono"/>
                <a:cs typeface="Roboto Mono"/>
                <a:sym typeface="Roboto Mono"/>
                <a:hlinkClick r:id="rId6"/>
              </a:rPr>
              <a:t>SmashIcons</a:t>
            </a:r>
            <a:r>
              <a:rPr lang="en" sz="500">
                <a:latin typeface="Roboto Mono"/>
                <a:ea typeface="Roboto Mono"/>
                <a:cs typeface="Roboto Mono"/>
                <a:sym typeface="Roboto Mono"/>
              </a:rPr>
              <a:t> from Flaticon</a:t>
            </a:r>
            <a:endParaRPr sz="500">
              <a:latin typeface="Roboto Mono"/>
              <a:ea typeface="Roboto Mono"/>
              <a:cs typeface="Roboto Mono"/>
              <a:sym typeface="Roboto Mono"/>
            </a:endParaRPr>
          </a:p>
        </p:txBody>
      </p:sp>
      <p:sp>
        <p:nvSpPr>
          <p:cNvPr id="328" name="Google Shape;328;p21"/>
          <p:cNvSpPr/>
          <p:nvPr/>
        </p:nvSpPr>
        <p:spPr>
          <a:xfrm>
            <a:off x="-66196" y="325626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Holland</a:t>
            </a:r>
            <a:endParaRPr b="1">
              <a:latin typeface="Source Code Pro"/>
              <a:ea typeface="Source Code Pro"/>
              <a:cs typeface="Source Code Pro"/>
              <a:sym typeface="Source Code Pro"/>
            </a:endParaRPr>
          </a:p>
        </p:txBody>
      </p:sp>
      <p:sp>
        <p:nvSpPr>
          <p:cNvPr id="329" name="Google Shape;329;p21"/>
          <p:cNvSpPr/>
          <p:nvPr/>
        </p:nvSpPr>
        <p:spPr>
          <a:xfrm>
            <a:off x="1477619" y="3264525"/>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Margot Robbie</a:t>
            </a:r>
            <a:endParaRPr b="1">
              <a:latin typeface="Source Code Pro"/>
              <a:ea typeface="Source Code Pro"/>
              <a:cs typeface="Source Code Pro"/>
              <a:sym typeface="Source Code Pro"/>
            </a:endParaRPr>
          </a:p>
        </p:txBody>
      </p:sp>
      <p:sp>
        <p:nvSpPr>
          <p:cNvPr id="330" name="Google Shape;330;p21"/>
          <p:cNvSpPr/>
          <p:nvPr/>
        </p:nvSpPr>
        <p:spPr>
          <a:xfrm>
            <a:off x="4557910" y="326106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Scarlett Johansson</a:t>
            </a:r>
            <a:endParaRPr b="1">
              <a:latin typeface="Source Code Pro"/>
              <a:ea typeface="Source Code Pro"/>
              <a:cs typeface="Source Code Pro"/>
              <a:sym typeface="Source Code Pro"/>
            </a:endParaRPr>
          </a:p>
        </p:txBody>
      </p:sp>
      <p:sp>
        <p:nvSpPr>
          <p:cNvPr id="331" name="Google Shape;331;p21"/>
          <p:cNvSpPr/>
          <p:nvPr/>
        </p:nvSpPr>
        <p:spPr>
          <a:xfrm>
            <a:off x="3023078" y="3256843"/>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endParaRPr b="1">
              <a:latin typeface="Source Code Pro"/>
              <a:ea typeface="Source Code Pro"/>
              <a:cs typeface="Source Code Pro"/>
              <a:sym typeface="Source Code Pro"/>
            </a:endParaRPr>
          </a:p>
          <a:p>
            <a:pPr indent="0" lvl="0" marL="0" rtl="0" algn="ctr">
              <a:spcBef>
                <a:spcPts val="0"/>
              </a:spcBef>
              <a:spcAft>
                <a:spcPts val="0"/>
              </a:spcAft>
              <a:buNone/>
            </a:pPr>
            <a:r>
              <a:rPr b="1" lang="en">
                <a:latin typeface="Source Code Pro"/>
                <a:ea typeface="Source Code Pro"/>
                <a:cs typeface="Source Code Pro"/>
                <a:sym typeface="Source Code Pro"/>
              </a:rPr>
              <a:t>Gal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Gadot</a:t>
            </a:r>
            <a:endParaRPr b="1">
              <a:latin typeface="Source Code Pro"/>
              <a:ea typeface="Source Code Pro"/>
              <a:cs typeface="Source Code Pro"/>
              <a:sym typeface="Source Code Pro"/>
            </a:endParaRPr>
          </a:p>
        </p:txBody>
      </p:sp>
      <p:pic>
        <p:nvPicPr>
          <p:cNvPr id="332" name="Google Shape;332;p21"/>
          <p:cNvPicPr preferRelativeResize="0"/>
          <p:nvPr/>
        </p:nvPicPr>
        <p:blipFill>
          <a:blip r:embed="rId7">
            <a:alphaModFix/>
          </a:blip>
          <a:stretch>
            <a:fillRect/>
          </a:stretch>
        </p:blipFill>
        <p:spPr>
          <a:xfrm>
            <a:off x="3108763" y="1204192"/>
            <a:ext cx="1306601" cy="1578976"/>
          </a:xfrm>
          <a:prstGeom prst="rect">
            <a:avLst/>
          </a:prstGeom>
          <a:noFill/>
          <a:ln cap="flat" cmpd="sng" w="28575">
            <a:solidFill>
              <a:srgbClr val="000000"/>
            </a:solidFill>
            <a:prstDash val="solid"/>
            <a:round/>
            <a:headEnd len="sm" w="sm" type="none"/>
            <a:tailEnd len="sm" w="sm" type="none"/>
          </a:ln>
        </p:spPr>
      </p:pic>
      <p:pic>
        <p:nvPicPr>
          <p:cNvPr id="333" name="Google Shape;333;p21"/>
          <p:cNvPicPr preferRelativeResize="0"/>
          <p:nvPr/>
        </p:nvPicPr>
        <p:blipFill>
          <a:blip r:embed="rId8">
            <a:alphaModFix/>
          </a:blip>
          <a:stretch>
            <a:fillRect/>
          </a:stretch>
        </p:blipFill>
        <p:spPr>
          <a:xfrm>
            <a:off x="4643570" y="1212892"/>
            <a:ext cx="1306801" cy="1703049"/>
          </a:xfrm>
          <a:prstGeom prst="rect">
            <a:avLst/>
          </a:prstGeom>
          <a:noFill/>
          <a:ln cap="flat" cmpd="sng" w="28575">
            <a:solidFill>
              <a:srgbClr val="000000"/>
            </a:solidFill>
            <a:prstDash val="solid"/>
            <a:round/>
            <a:headEnd len="sm" w="sm" type="none"/>
            <a:tailEnd len="sm" w="sm" type="none"/>
          </a:ln>
        </p:spPr>
      </p:pic>
      <p:pic>
        <p:nvPicPr>
          <p:cNvPr id="334" name="Google Shape;334;p21"/>
          <p:cNvPicPr preferRelativeResize="0"/>
          <p:nvPr/>
        </p:nvPicPr>
        <p:blipFill>
          <a:blip r:embed="rId9">
            <a:alphaModFix/>
          </a:blip>
          <a:stretch>
            <a:fillRect/>
          </a:stretch>
        </p:blipFill>
        <p:spPr>
          <a:xfrm>
            <a:off x="1563218" y="1216225"/>
            <a:ext cx="1306800" cy="1784999"/>
          </a:xfrm>
          <a:prstGeom prst="rect">
            <a:avLst/>
          </a:prstGeom>
          <a:noFill/>
          <a:ln cap="flat" cmpd="sng" w="28575">
            <a:solidFill>
              <a:srgbClr val="000000"/>
            </a:solidFill>
            <a:prstDash val="solid"/>
            <a:round/>
            <a:headEnd len="sm" w="sm" type="none"/>
            <a:tailEnd len="sm" w="sm" type="none"/>
          </a:ln>
        </p:spPr>
      </p:pic>
      <p:pic>
        <p:nvPicPr>
          <p:cNvPr id="335" name="Google Shape;335;p21"/>
          <p:cNvPicPr preferRelativeResize="0"/>
          <p:nvPr/>
        </p:nvPicPr>
        <p:blipFill>
          <a:blip r:embed="rId10">
            <a:alphaModFix/>
          </a:blip>
          <a:stretch>
            <a:fillRect/>
          </a:stretch>
        </p:blipFill>
        <p:spPr>
          <a:xfrm>
            <a:off x="6173476" y="1197685"/>
            <a:ext cx="1306800" cy="1972924"/>
          </a:xfrm>
          <a:prstGeom prst="rect">
            <a:avLst/>
          </a:prstGeom>
          <a:noFill/>
          <a:ln cap="flat" cmpd="sng" w="28575">
            <a:solidFill>
              <a:srgbClr val="000000"/>
            </a:solidFill>
            <a:prstDash val="solid"/>
            <a:round/>
            <a:headEnd len="sm" w="sm" type="none"/>
            <a:tailEnd len="sm" w="sm" type="none"/>
          </a:ln>
        </p:spPr>
      </p:pic>
      <p:pic>
        <p:nvPicPr>
          <p:cNvPr id="336" name="Google Shape;336;p21"/>
          <p:cNvPicPr preferRelativeResize="0"/>
          <p:nvPr/>
        </p:nvPicPr>
        <p:blipFill>
          <a:blip r:embed="rId11">
            <a:alphaModFix/>
          </a:blip>
          <a:stretch>
            <a:fillRect/>
          </a:stretch>
        </p:blipFill>
        <p:spPr>
          <a:xfrm>
            <a:off x="19402" y="1208092"/>
            <a:ext cx="1306600" cy="1972925"/>
          </a:xfrm>
          <a:prstGeom prst="rect">
            <a:avLst/>
          </a:prstGeom>
          <a:noFill/>
          <a:ln cap="flat" cmpd="sng" w="28575">
            <a:solidFill>
              <a:srgbClr val="000000"/>
            </a:solidFill>
            <a:prstDash val="solid"/>
            <a:round/>
            <a:headEnd len="sm" w="sm" type="none"/>
            <a:tailEnd len="sm" w="sm" type="none"/>
          </a:ln>
        </p:spPr>
      </p:pic>
      <p:pic>
        <p:nvPicPr>
          <p:cNvPr id="337" name="Google Shape;337;p21"/>
          <p:cNvPicPr preferRelativeResize="0"/>
          <p:nvPr/>
        </p:nvPicPr>
        <p:blipFill>
          <a:blip r:embed="rId12">
            <a:alphaModFix/>
          </a:blip>
          <a:stretch>
            <a:fillRect/>
          </a:stretch>
        </p:blipFill>
        <p:spPr>
          <a:xfrm>
            <a:off x="7728291" y="1195736"/>
            <a:ext cx="1306616" cy="1972937"/>
          </a:xfrm>
          <a:prstGeom prst="rect">
            <a:avLst/>
          </a:prstGeom>
          <a:noFill/>
          <a:ln cap="flat" cmpd="sng" w="28575">
            <a:solidFill>
              <a:srgbClr val="000000"/>
            </a:solidFill>
            <a:prstDash val="solid"/>
            <a:round/>
            <a:headEnd len="sm" w="sm" type="none"/>
            <a:tailEnd len="sm" w="sm" type="none"/>
          </a:ln>
        </p:spPr>
      </p:pic>
      <p:sp>
        <p:nvSpPr>
          <p:cNvPr id="338" name="Google Shape;338;p21"/>
          <p:cNvSpPr/>
          <p:nvPr/>
        </p:nvSpPr>
        <p:spPr>
          <a:xfrm>
            <a:off x="7642626" y="2568136"/>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63</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339" name="Google Shape;339;p21"/>
          <p:cNvSpPr/>
          <p:nvPr/>
        </p:nvSpPr>
        <p:spPr>
          <a:xfrm>
            <a:off x="-48736" y="2580342"/>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24</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English</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340" name="Google Shape;340;p21"/>
          <p:cNvSpPr/>
          <p:nvPr/>
        </p:nvSpPr>
        <p:spPr>
          <a:xfrm>
            <a:off x="6100926" y="2570235"/>
            <a:ext cx="1465800" cy="6756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Source Code Pro"/>
                <a:ea typeface="Source Code Pro"/>
                <a:cs typeface="Source Code Pro"/>
                <a:sym typeface="Source Code Pro"/>
              </a:rPr>
              <a:t>AGE: 48</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GENDER: 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American</a:t>
            </a:r>
            <a:endParaRPr b="1" sz="1000">
              <a:latin typeface="Source Code Pro"/>
              <a:ea typeface="Source Code Pro"/>
              <a:cs typeface="Source Code Pro"/>
              <a:sym typeface="Source Code Pro"/>
            </a:endParaRPr>
          </a:p>
        </p:txBody>
      </p:sp>
      <p:sp>
        <p:nvSpPr>
          <p:cNvPr id="341" name="Google Shape;341;p21"/>
          <p:cNvSpPr/>
          <p:nvPr/>
        </p:nvSpPr>
        <p:spPr>
          <a:xfrm>
            <a:off x="1476806" y="2588850"/>
            <a:ext cx="14805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29</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Australian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342" name="Google Shape;342;p21"/>
          <p:cNvSpPr/>
          <p:nvPr/>
        </p:nvSpPr>
        <p:spPr>
          <a:xfrm>
            <a:off x="4574545" y="2585067"/>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solidFill>
                  <a:schemeClr val="dk1"/>
                </a:solidFill>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American</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343" name="Google Shape;343;p21"/>
          <p:cNvSpPr/>
          <p:nvPr/>
        </p:nvSpPr>
        <p:spPr>
          <a:xfrm>
            <a:off x="3035226" y="2581017"/>
            <a:ext cx="1465800" cy="6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AGE: 35</a:t>
            </a:r>
            <a:endParaRPr b="1" sz="1000">
              <a:latin typeface="Source Code Pro"/>
              <a:ea typeface="Source Code Pro"/>
              <a:cs typeface="Source Code Pro"/>
              <a:sym typeface="Source Code Pro"/>
            </a:endParaRPr>
          </a:p>
          <a:p>
            <a:pPr indent="0" lvl="0" marL="0" rtl="0" algn="ctr">
              <a:spcBef>
                <a:spcPts val="0"/>
              </a:spcBef>
              <a:spcAft>
                <a:spcPts val="0"/>
              </a:spcAft>
              <a:buNone/>
            </a:pPr>
            <a:r>
              <a:rPr b="1" lang="en" sz="1000">
                <a:latin typeface="Source Code Pro"/>
                <a:ea typeface="Source Code Pro"/>
                <a:cs typeface="Source Code Pro"/>
                <a:sym typeface="Source Code Pro"/>
              </a:rPr>
              <a:t>GENDER: Female</a:t>
            </a:r>
            <a:br>
              <a:rPr b="1" lang="en" sz="1000">
                <a:latin typeface="Source Code Pro"/>
                <a:ea typeface="Source Code Pro"/>
                <a:cs typeface="Source Code Pro"/>
                <a:sym typeface="Source Code Pro"/>
              </a:rPr>
            </a:br>
            <a:r>
              <a:rPr b="1" lang="en" sz="1000">
                <a:latin typeface="Source Code Pro"/>
                <a:ea typeface="Source Code Pro"/>
                <a:cs typeface="Source Code Pro"/>
                <a:sym typeface="Source Code Pro"/>
              </a:rPr>
              <a:t>NATIONALITY: Israeli</a:t>
            </a:r>
            <a:br>
              <a:rPr b="1" lang="en" sz="1000">
                <a:latin typeface="Source Code Pro"/>
                <a:ea typeface="Source Code Pro"/>
                <a:cs typeface="Source Code Pro"/>
                <a:sym typeface="Source Code Pro"/>
              </a:rPr>
            </a:br>
            <a:endParaRPr b="1" sz="1000">
              <a:latin typeface="Source Code Pro"/>
              <a:ea typeface="Source Code Pro"/>
              <a:cs typeface="Source Code Pro"/>
              <a:sym typeface="Source Code Pro"/>
            </a:endParaRPr>
          </a:p>
        </p:txBody>
      </p:sp>
      <p:sp>
        <p:nvSpPr>
          <p:cNvPr id="344" name="Google Shape;344;p21"/>
          <p:cNvSpPr/>
          <p:nvPr/>
        </p:nvSpPr>
        <p:spPr>
          <a:xfrm>
            <a:off x="7642628" y="3244078"/>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Tom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Hanks</a:t>
            </a:r>
            <a:endParaRPr b="1">
              <a:latin typeface="Source Code Pro"/>
              <a:ea typeface="Source Code Pro"/>
              <a:cs typeface="Source Code Pro"/>
              <a:sym typeface="Source Code Pro"/>
            </a:endParaRPr>
          </a:p>
        </p:txBody>
      </p:sp>
      <p:sp>
        <p:nvSpPr>
          <p:cNvPr id="345" name="Google Shape;345;p21"/>
          <p:cNvSpPr/>
          <p:nvPr/>
        </p:nvSpPr>
        <p:spPr>
          <a:xfrm>
            <a:off x="6087952" y="3246156"/>
            <a:ext cx="1477800" cy="615000"/>
          </a:xfrm>
          <a:prstGeom prst="rect">
            <a:avLst/>
          </a:prstGeom>
          <a:solidFill>
            <a:srgbClr val="F5C84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FULLNAME</a:t>
            </a:r>
            <a:r>
              <a:rPr b="1" lang="en">
                <a:latin typeface="Source Code Pro"/>
                <a:ea typeface="Source Code Pro"/>
                <a:cs typeface="Source Code Pro"/>
                <a:sym typeface="Source Code Pro"/>
              </a:rPr>
              <a:t>: </a:t>
            </a:r>
            <a:br>
              <a:rPr b="1" lang="en">
                <a:latin typeface="Source Code Pro"/>
                <a:ea typeface="Source Code Pro"/>
                <a:cs typeface="Source Code Pro"/>
                <a:sym typeface="Source Code Pro"/>
              </a:rPr>
            </a:br>
            <a:r>
              <a:rPr b="1" lang="en">
                <a:latin typeface="Source Code Pro"/>
                <a:ea typeface="Source Code Pro"/>
                <a:cs typeface="Source Code Pro"/>
                <a:sym typeface="Source Code Pro"/>
              </a:rPr>
              <a:t>Dwayne Johnson</a:t>
            </a:r>
            <a:endParaRPr b="1">
              <a:latin typeface="Source Code Pro"/>
              <a:ea typeface="Source Code Pro"/>
              <a:cs typeface="Source Code Pro"/>
              <a:sym typeface="Source Code Pro"/>
            </a:endParaRPr>
          </a:p>
        </p:txBody>
      </p:sp>
      <p:pic>
        <p:nvPicPr>
          <p:cNvPr id="346" name="Google Shape;346;p21"/>
          <p:cNvPicPr preferRelativeResize="0"/>
          <p:nvPr/>
        </p:nvPicPr>
        <p:blipFill>
          <a:blip r:embed="rId13">
            <a:alphaModFix/>
          </a:blip>
          <a:stretch>
            <a:fillRect/>
          </a:stretch>
        </p:blipFill>
        <p:spPr>
          <a:xfrm>
            <a:off x="-7675" y="3893422"/>
            <a:ext cx="483900" cy="410400"/>
          </a:xfrm>
          <a:prstGeom prst="rect">
            <a:avLst/>
          </a:prstGeom>
          <a:noFill/>
          <a:ln>
            <a:noFill/>
          </a:ln>
        </p:spPr>
      </p:pic>
      <p:sp>
        <p:nvSpPr>
          <p:cNvPr id="347" name="Google Shape;347;p21"/>
          <p:cNvSpPr txBox="1"/>
          <p:nvPr/>
        </p:nvSpPr>
        <p:spPr>
          <a:xfrm>
            <a:off x="-100519" y="-94650"/>
            <a:ext cx="5026800" cy="923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5200">
                <a:solidFill>
                  <a:schemeClr val="dk1"/>
                </a:solidFill>
                <a:latin typeface="PT Sans Narrow"/>
                <a:ea typeface="PT Sans Narrow"/>
                <a:cs typeface="PT Sans Narrow"/>
                <a:sym typeface="PT Sans Narrow"/>
              </a:rPr>
              <a:t>SQL ORDER BY</a:t>
            </a:r>
            <a:endParaRPr b="1" sz="5300">
              <a:latin typeface="PT Sans Narrow"/>
              <a:ea typeface="PT Sans Narrow"/>
              <a:cs typeface="PT Sans Narrow"/>
              <a:sym typeface="PT Sans Narrow"/>
            </a:endParaRPr>
          </a:p>
        </p:txBody>
      </p:sp>
      <p:sp>
        <p:nvSpPr>
          <p:cNvPr id="348" name="Google Shape;348;p21"/>
          <p:cNvSpPr txBox="1"/>
          <p:nvPr/>
        </p:nvSpPr>
        <p:spPr>
          <a:xfrm>
            <a:off x="3453550" y="-95242"/>
            <a:ext cx="5844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91CC04"/>
                </a:highlight>
                <a:latin typeface="Roboto Mono"/>
                <a:ea typeface="Roboto Mono"/>
                <a:cs typeface="Roboto Mono"/>
                <a:sym typeface="Roboto Mono"/>
              </a:rPr>
              <a:t>ORDER BY is used to sort the result-set in ascending or descending order. ORDER BY sorts the records in ascending order by default. To sort the records in descending order, use the DESC keyword.</a:t>
            </a:r>
            <a:r>
              <a:rPr b="1" i="1" lang="en" sz="1100" u="sng">
                <a:solidFill>
                  <a:schemeClr val="dk1"/>
                </a:solidFill>
                <a:highlight>
                  <a:srgbClr val="F5C84C"/>
                </a:highlight>
                <a:latin typeface="Roboto Mono"/>
                <a:ea typeface="Roboto Mono"/>
                <a:cs typeface="Roboto Mono"/>
                <a:sym typeface="Roboto Mono"/>
              </a:rPr>
              <a:t>ASC A to Z or 1 to 100, DESC Z to A or 100 to 1.</a:t>
            </a:r>
            <a:endParaRPr b="1" i="1" sz="1100" u="sng">
              <a:solidFill>
                <a:schemeClr val="dk1"/>
              </a:solidFill>
              <a:highlight>
                <a:srgbClr val="F5C84C"/>
              </a:highlight>
              <a:latin typeface="Roboto Mono"/>
              <a:ea typeface="Roboto Mono"/>
              <a:cs typeface="Roboto Mono"/>
              <a:sym typeface="Roboto Mono"/>
            </a:endParaRPr>
          </a:p>
        </p:txBody>
      </p:sp>
      <p:cxnSp>
        <p:nvCxnSpPr>
          <p:cNvPr id="349" name="Google Shape;349;p21"/>
          <p:cNvCxnSpPr/>
          <p:nvPr/>
        </p:nvCxnSpPr>
        <p:spPr>
          <a:xfrm>
            <a:off x="0" y="854416"/>
            <a:ext cx="9153600" cy="9300"/>
          </a:xfrm>
          <a:prstGeom prst="straightConnector1">
            <a:avLst/>
          </a:prstGeom>
          <a:noFill/>
          <a:ln cap="flat" cmpd="sng" w="9525">
            <a:solidFill>
              <a:srgbClr val="7F7F7F"/>
            </a:solidFill>
            <a:prstDash val="dash"/>
            <a:round/>
            <a:headEnd len="sm" w="sm" type="none"/>
            <a:tailEnd len="sm" w="sm" type="none"/>
          </a:ln>
        </p:spPr>
      </p:cxnSp>
      <p:sp>
        <p:nvSpPr>
          <p:cNvPr id="350" name="Google Shape;350;p21"/>
          <p:cNvSpPr txBox="1"/>
          <p:nvPr/>
        </p:nvSpPr>
        <p:spPr>
          <a:xfrm>
            <a:off x="-76200" y="700777"/>
            <a:ext cx="50268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3400">
                <a:solidFill>
                  <a:schemeClr val="dk1"/>
                </a:solidFill>
                <a:latin typeface="PT Sans Narrow"/>
                <a:ea typeface="PT Sans Narrow"/>
                <a:cs typeface="PT Sans Narrow"/>
                <a:sym typeface="PT Sans Narrow"/>
              </a:rPr>
              <a:t>TABLE </a:t>
            </a:r>
            <a:r>
              <a:rPr b="1" lang="en" sz="3400">
                <a:solidFill>
                  <a:schemeClr val="dk1"/>
                </a:solidFill>
                <a:latin typeface="PT Sans Narrow"/>
                <a:ea typeface="PT Sans Narrow"/>
                <a:cs typeface="PT Sans Narrow"/>
                <a:sym typeface="PT Sans Narrow"/>
              </a:rPr>
              <a:t>FULLNAME</a:t>
            </a:r>
            <a:r>
              <a:rPr b="1" lang="en" sz="3400">
                <a:solidFill>
                  <a:schemeClr val="dk1"/>
                </a:solidFill>
                <a:latin typeface="PT Sans Narrow"/>
                <a:ea typeface="PT Sans Narrow"/>
                <a:cs typeface="PT Sans Narrow"/>
                <a:sym typeface="PT Sans Narrow"/>
              </a:rPr>
              <a:t>: Celebrities </a:t>
            </a:r>
            <a:endParaRPr b="1" sz="3500">
              <a:latin typeface="PT Sans Narrow"/>
              <a:ea typeface="PT Sans Narrow"/>
              <a:cs typeface="PT Sans Narrow"/>
              <a:sym typeface="PT Sans Narrow"/>
            </a:endParaRPr>
          </a:p>
        </p:txBody>
      </p:sp>
      <p:pic>
        <p:nvPicPr>
          <p:cNvPr id="351" name="Google Shape;351;p21">
            <a:hlinkClick r:id="rId14"/>
          </p:cNvPr>
          <p:cNvPicPr preferRelativeResize="0"/>
          <p:nvPr/>
        </p:nvPicPr>
        <p:blipFill>
          <a:blip r:embed="rId15">
            <a:alphaModFix/>
          </a:blip>
          <a:stretch>
            <a:fillRect/>
          </a:stretch>
        </p:blipFill>
        <p:spPr>
          <a:xfrm>
            <a:off x="110641" y="4892799"/>
            <a:ext cx="635060" cy="233700"/>
          </a:xfrm>
          <a:prstGeom prst="rect">
            <a:avLst/>
          </a:prstGeom>
          <a:noFill/>
          <a:ln>
            <a:noFill/>
          </a:ln>
        </p:spPr>
      </p:pic>
      <p:pic>
        <p:nvPicPr>
          <p:cNvPr id="352" name="Google Shape;352;p21">
            <a:hlinkClick r:id="rId16"/>
          </p:cNvPr>
          <p:cNvPicPr preferRelativeResize="0"/>
          <p:nvPr/>
        </p:nvPicPr>
        <p:blipFill>
          <a:blip r:embed="rId17">
            <a:alphaModFix/>
          </a:blip>
          <a:stretch>
            <a:fillRect/>
          </a:stretch>
        </p:blipFill>
        <p:spPr>
          <a:xfrm>
            <a:off x="822225" y="4886049"/>
            <a:ext cx="1324300" cy="233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